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95" r:id="rId6"/>
    <p:sldId id="262" r:id="rId7"/>
    <p:sldId id="263" r:id="rId8"/>
    <p:sldId id="264" r:id="rId9"/>
    <p:sldId id="265" r:id="rId10"/>
    <p:sldId id="266" r:id="rId11"/>
    <p:sldId id="267" r:id="rId12"/>
    <p:sldId id="268" r:id="rId13"/>
    <p:sldId id="269" r:id="rId14"/>
    <p:sldId id="270" r:id="rId15"/>
    <p:sldId id="271" r:id="rId16"/>
    <p:sldId id="296" r:id="rId17"/>
    <p:sldId id="272" r:id="rId18"/>
    <p:sldId id="273" r:id="rId19"/>
    <p:sldId id="274" r:id="rId20"/>
    <p:sldId id="275" r:id="rId21"/>
    <p:sldId id="297"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9" r:id="rId35"/>
    <p:sldId id="290" r:id="rId36"/>
    <p:sldId id="291" r:id="rId37"/>
    <p:sldId id="292" r:id="rId38"/>
    <p:sldId id="293" r:id="rId39"/>
    <p:sldId id="294" r:id="rId40"/>
    <p:sldId id="258" r:id="rId41"/>
    <p:sldId id="25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00A2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65" d="100"/>
          <a:sy n="65" d="100"/>
        </p:scale>
        <p:origin x="-1242" y="-1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7200" y="609600"/>
            <a:ext cx="8229600" cy="5867400"/>
          </a:xfrm>
        </p:spPr>
        <p:txBody>
          <a:bodyPr>
            <a:normAutofit fontScale="92500" lnSpcReduction="20000"/>
          </a:bodyPr>
          <a:lstStyle/>
          <a:p>
            <a:pPr marL="0" indent="0" algn="ctr" rtl="1">
              <a:buNone/>
            </a:pPr>
            <a:r>
              <a:rPr lang="ar-IQ" sz="4400" b="1" dirty="0" smtClean="0">
                <a:solidFill>
                  <a:srgbClr val="2350CF"/>
                </a:solidFill>
                <a:cs typeface="+mj-cs"/>
              </a:rPr>
              <a:t>  </a:t>
            </a:r>
          </a:p>
          <a:p>
            <a:pPr marL="0" indent="0" algn="ctr" rtl="1">
              <a:lnSpc>
                <a:spcPct val="110000"/>
              </a:lnSpc>
              <a:buNone/>
            </a:pPr>
            <a:endParaRPr lang="ar-IQ" sz="4400" b="1" dirty="0" smtClean="0">
              <a:solidFill>
                <a:srgbClr val="2350CF"/>
              </a:solidFill>
              <a:cs typeface="+mj-cs"/>
            </a:endParaRPr>
          </a:p>
          <a:p>
            <a:pPr marL="0" indent="0" algn="ctr" rtl="1">
              <a:lnSpc>
                <a:spcPct val="110000"/>
              </a:lnSpc>
              <a:buNone/>
            </a:pPr>
            <a:r>
              <a:rPr lang="ar-IQ" sz="4400" b="1" dirty="0" smtClean="0">
                <a:solidFill>
                  <a:srgbClr val="2350CF"/>
                </a:solidFill>
                <a:cs typeface="+mj-cs"/>
              </a:rPr>
              <a:t>انتاج خضر/1</a:t>
            </a:r>
            <a:endParaRPr lang="ar-IQ" dirty="0">
              <a:cs typeface="+mj-cs"/>
            </a:endParaRPr>
          </a:p>
          <a:p>
            <a:pPr marL="0" indent="0" algn="ctr" rtl="1">
              <a:lnSpc>
                <a:spcPct val="110000"/>
              </a:lnSpc>
              <a:buNone/>
            </a:pPr>
            <a:r>
              <a:rPr lang="ar-IQ" dirty="0" smtClean="0">
                <a:cs typeface="+mj-cs"/>
              </a:rPr>
              <a:t>الاستاذ المساعد الدكتور نوال مهدي حمود</a:t>
            </a:r>
          </a:p>
          <a:p>
            <a:pPr marL="0" indent="0" algn="ctr" rtl="1">
              <a:lnSpc>
                <a:spcPct val="110000"/>
              </a:lnSpc>
              <a:buNone/>
            </a:pPr>
            <a:r>
              <a:rPr lang="ar-IQ" dirty="0">
                <a:solidFill>
                  <a:srgbClr val="FF0000"/>
                </a:solidFill>
              </a:rPr>
              <a:t>قسم البستنة وهندسة </a:t>
            </a:r>
            <a:r>
              <a:rPr lang="ar-IQ" dirty="0" smtClean="0">
                <a:solidFill>
                  <a:srgbClr val="FF0000"/>
                </a:solidFill>
              </a:rPr>
              <a:t>الحدائق</a:t>
            </a:r>
          </a:p>
          <a:p>
            <a:pPr marL="0" indent="0" algn="ctr" rtl="1">
              <a:lnSpc>
                <a:spcPct val="110000"/>
              </a:lnSpc>
              <a:buNone/>
            </a:pPr>
            <a:r>
              <a:rPr lang="ar-IQ" dirty="0" smtClean="0">
                <a:solidFill>
                  <a:srgbClr val="FF0000"/>
                </a:solidFill>
              </a:rPr>
              <a:t> </a:t>
            </a:r>
            <a:r>
              <a:rPr lang="ar-IQ" dirty="0"/>
              <a:t>كلية </a:t>
            </a:r>
            <a:r>
              <a:rPr lang="ar-IQ" dirty="0" smtClean="0"/>
              <a:t>الزراعة/ </a:t>
            </a:r>
            <a:r>
              <a:rPr lang="ar-IQ" dirty="0">
                <a:solidFill>
                  <a:srgbClr val="FF0000"/>
                </a:solidFill>
              </a:rPr>
              <a:t>جامعة البصرة</a:t>
            </a:r>
            <a:endParaRPr lang="ar-IQ" dirty="0">
              <a:solidFill>
                <a:srgbClr val="FF0000"/>
              </a:solidFill>
            </a:endParaRPr>
          </a:p>
          <a:p>
            <a:pPr marL="0" indent="0" algn="ctr" rtl="1">
              <a:lnSpc>
                <a:spcPct val="110000"/>
              </a:lnSpc>
              <a:buNone/>
            </a:pPr>
            <a:r>
              <a:rPr lang="ar-IQ" dirty="0" smtClean="0">
                <a:cs typeface="+mj-cs"/>
              </a:rPr>
              <a:t>البصرة – </a:t>
            </a:r>
            <a:r>
              <a:rPr lang="ar-IQ" dirty="0" smtClean="0">
                <a:solidFill>
                  <a:srgbClr val="FF0000"/>
                </a:solidFill>
              </a:rPr>
              <a:t>العراق</a:t>
            </a:r>
            <a:r>
              <a:rPr lang="ar-IQ" dirty="0" smtClean="0">
                <a:cs typeface="+mj-cs"/>
              </a:rPr>
              <a:t> </a:t>
            </a:r>
            <a:endParaRPr lang="ar-IQ" dirty="0" smtClean="0">
              <a:cs typeface="+mj-cs"/>
            </a:endParaRPr>
          </a:p>
          <a:p>
            <a:pPr marL="0" indent="0" algn="ctr" rtl="1">
              <a:lnSpc>
                <a:spcPct val="110000"/>
              </a:lnSpc>
              <a:buNone/>
            </a:pPr>
            <a:r>
              <a:rPr lang="en-US" dirty="0" smtClean="0">
                <a:solidFill>
                  <a:srgbClr val="FF0000"/>
                </a:solidFill>
              </a:rPr>
              <a:t>2022 </a:t>
            </a:r>
            <a:r>
              <a:rPr lang="en-US" dirty="0">
                <a:solidFill>
                  <a:srgbClr val="FF0000"/>
                </a:solidFill>
              </a:rPr>
              <a:t>– </a:t>
            </a:r>
            <a:r>
              <a:rPr lang="en-US" dirty="0" smtClean="0">
                <a:solidFill>
                  <a:srgbClr val="FF0000"/>
                </a:solidFill>
              </a:rPr>
              <a:t>2021 </a:t>
            </a:r>
            <a:r>
              <a:rPr lang="ar-IQ" dirty="0" smtClean="0">
                <a:solidFill>
                  <a:srgbClr val="FF0000"/>
                </a:solidFill>
              </a:rPr>
              <a:t> </a:t>
            </a:r>
          </a:p>
          <a:p>
            <a:pPr marL="0" indent="0" algn="ctr" rtl="1">
              <a:lnSpc>
                <a:spcPct val="110000"/>
              </a:lnSpc>
              <a:buNone/>
            </a:pPr>
            <a:r>
              <a:rPr lang="ar-IQ" dirty="0" smtClean="0">
                <a:solidFill>
                  <a:srgbClr val="FF0000"/>
                </a:solidFill>
              </a:rPr>
              <a:t>م7 </a:t>
            </a:r>
            <a:r>
              <a:rPr lang="ar-IQ" dirty="0">
                <a:solidFill>
                  <a:srgbClr val="FF0000"/>
                </a:solidFill>
              </a:rPr>
              <a:t>الاحد </a:t>
            </a:r>
            <a:r>
              <a:rPr lang="ar-IQ" dirty="0" smtClean="0">
                <a:solidFill>
                  <a:srgbClr val="FF0000"/>
                </a:solidFill>
              </a:rPr>
              <a:t>28/ </a:t>
            </a:r>
            <a:r>
              <a:rPr lang="ar-IQ" dirty="0">
                <a:solidFill>
                  <a:srgbClr val="FF0000"/>
                </a:solidFill>
              </a:rPr>
              <a:t>11/ </a:t>
            </a:r>
            <a:r>
              <a:rPr lang="ar-IQ" dirty="0" smtClean="0">
                <a:solidFill>
                  <a:srgbClr val="FF0000"/>
                </a:solidFill>
              </a:rPr>
              <a:t>2021</a:t>
            </a:r>
            <a:endParaRPr lang="ar-IQ" dirty="0" smtClean="0">
              <a:solidFill>
                <a:srgbClr val="FF0000"/>
              </a:solidFill>
              <a:cs typeface="+mj-cs"/>
            </a:endParaRPr>
          </a:p>
          <a:p>
            <a:pPr marL="0" indent="0" algn="ctr">
              <a:lnSpc>
                <a:spcPct val="110000"/>
              </a:lnSpc>
              <a:buNone/>
            </a:pPr>
            <a:r>
              <a:rPr lang="en-US" dirty="0"/>
              <a:t>albayatyNawal@gmail.com</a:t>
            </a:r>
          </a:p>
          <a:p>
            <a:pPr marL="0" indent="0" algn="r" rtl="1">
              <a:buNone/>
            </a:pPr>
            <a:endParaRPr lang="en-US" dirty="0">
              <a:cs typeface="+mj-cs"/>
            </a:endParaRP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569777" y="899475"/>
            <a:ext cx="916623" cy="849312"/>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821" y="784381"/>
            <a:ext cx="1079500" cy="1079500"/>
          </a:xfrm>
          <a:prstGeom prst="rect">
            <a:avLst/>
          </a:prstGeom>
          <a:noFill/>
          <a:ln>
            <a:noFill/>
          </a:ln>
        </p:spPr>
      </p:pic>
    </p:spTree>
    <p:extLst>
      <p:ext uri="{BB962C8B-B14F-4D97-AF65-F5344CB8AC3E}">
        <p14:creationId xmlns:p14="http://schemas.microsoft.com/office/powerpoint/2010/main" val="232476321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152400"/>
            <a:ext cx="8229600" cy="6324600"/>
          </a:xfrm>
        </p:spPr>
        <p:txBody>
          <a:bodyPr>
            <a:noAutofit/>
          </a:bodyPr>
          <a:lstStyle/>
          <a:p>
            <a:pPr marL="0" lvl="0" indent="0" algn="just" rtl="1">
              <a:spcBef>
                <a:spcPts val="0"/>
              </a:spcBef>
              <a:spcAft>
                <a:spcPts val="1000"/>
              </a:spcAft>
              <a:buNone/>
              <a:tabLst>
                <a:tab pos="57150" algn="l"/>
              </a:tabLst>
            </a:pPr>
            <a:r>
              <a:rPr lang="ar-IQ" sz="2400" dirty="0" smtClean="0">
                <a:solidFill>
                  <a:prstClr val="black"/>
                </a:solidFill>
                <a:latin typeface="Times New Roman"/>
                <a:ea typeface="Times New Roman"/>
                <a:cs typeface="+mj-cs"/>
              </a:rPr>
              <a:t>       </a:t>
            </a:r>
          </a:p>
          <a:p>
            <a:pPr marL="0" lvl="0" indent="0" algn="just" rtl="1">
              <a:spcBef>
                <a:spcPts val="0"/>
              </a:spcBef>
              <a:spcAft>
                <a:spcPts val="1000"/>
              </a:spcAft>
              <a:buNone/>
              <a:tabLst>
                <a:tab pos="57150" algn="l"/>
              </a:tabLst>
            </a:pPr>
            <a:r>
              <a:rPr lang="ar-IQ" sz="2400" dirty="0">
                <a:solidFill>
                  <a:prstClr val="black"/>
                </a:solidFill>
                <a:latin typeface="Times New Roman"/>
                <a:ea typeface="Times New Roman"/>
                <a:cs typeface="+mj-cs"/>
              </a:rPr>
              <a:t> </a:t>
            </a:r>
            <a:r>
              <a:rPr lang="ar-IQ" sz="2400" dirty="0" smtClean="0">
                <a:solidFill>
                  <a:prstClr val="black"/>
                </a:solidFill>
                <a:latin typeface="Times New Roman"/>
                <a:ea typeface="Times New Roman"/>
                <a:cs typeface="+mj-cs"/>
              </a:rPr>
              <a:t>     </a:t>
            </a:r>
            <a:endParaRPr lang="en-US" sz="2400" dirty="0" smtClean="0">
              <a:solidFill>
                <a:prstClr val="black"/>
              </a:solidFill>
              <a:latin typeface="Times New Roman"/>
              <a:ea typeface="Times New Roman"/>
              <a:cs typeface="+mj-cs"/>
            </a:endParaRPr>
          </a:p>
          <a:p>
            <a:pPr marL="0" lvl="0" indent="0" algn="just" rtl="1">
              <a:spcBef>
                <a:spcPts val="0"/>
              </a:spcBef>
              <a:spcAft>
                <a:spcPts val="1000"/>
              </a:spcAft>
              <a:buNone/>
              <a:tabLst>
                <a:tab pos="57150" algn="l"/>
              </a:tabLst>
            </a:pPr>
            <a:r>
              <a:rPr lang="en-US" sz="2400" dirty="0" smtClean="0">
                <a:solidFill>
                  <a:prstClr val="black"/>
                </a:solidFill>
                <a:latin typeface="Times New Roman"/>
                <a:ea typeface="Times New Roman"/>
                <a:cs typeface="+mj-cs"/>
              </a:rPr>
              <a:t>       </a:t>
            </a:r>
            <a:r>
              <a:rPr lang="ar-IQ" sz="2400" dirty="0" smtClean="0">
                <a:solidFill>
                  <a:prstClr val="black"/>
                </a:solidFill>
                <a:latin typeface="Times New Roman"/>
                <a:ea typeface="Times New Roman"/>
                <a:cs typeface="+mj-cs"/>
              </a:rPr>
              <a:t>وبناءا </a:t>
            </a:r>
            <a:r>
              <a:rPr lang="ar-IQ" sz="2400" dirty="0">
                <a:solidFill>
                  <a:prstClr val="black"/>
                </a:solidFill>
                <a:latin typeface="Times New Roman"/>
                <a:ea typeface="Times New Roman"/>
                <a:cs typeface="+mj-cs"/>
              </a:rPr>
              <a:t>على ذلك قسم الباحثين اصناف البصل من حيث الاحتياجات الضوئية الى ثلاثة أقسام </a:t>
            </a:r>
            <a:r>
              <a:rPr lang="ar-IQ" sz="2400" dirty="0" smtClean="0">
                <a:solidFill>
                  <a:prstClr val="black"/>
                </a:solidFill>
                <a:latin typeface="Times New Roman"/>
                <a:ea typeface="Times New Roman"/>
                <a:cs typeface="+mj-cs"/>
              </a:rPr>
              <a:t>هي:</a:t>
            </a:r>
            <a:endParaRPr lang="ar-IQ" sz="2400" dirty="0">
              <a:solidFill>
                <a:prstClr val="black"/>
              </a:solidFill>
              <a:latin typeface="Times New Roman"/>
              <a:ea typeface="Times New Roman"/>
              <a:cs typeface="+mj-cs"/>
            </a:endParaRPr>
          </a:p>
          <a:p>
            <a:pPr marL="457200" lvl="0" indent="-457200" algn="just" rtl="1">
              <a:spcBef>
                <a:spcPts val="0"/>
              </a:spcBef>
              <a:spcAft>
                <a:spcPts val="1000"/>
              </a:spcAft>
              <a:buClr>
                <a:srgbClr val="FF3399"/>
              </a:buClr>
              <a:buFont typeface="+mj-lt"/>
              <a:buAutoNum type="arabicPeriod"/>
              <a:tabLst>
                <a:tab pos="57150" algn="l"/>
              </a:tabLst>
            </a:pPr>
            <a:r>
              <a:rPr lang="ar-IQ" sz="2400" dirty="0" smtClean="0">
                <a:solidFill>
                  <a:prstClr val="black"/>
                </a:solidFill>
                <a:latin typeface="Times New Roman"/>
                <a:ea typeface="Times New Roman"/>
                <a:cs typeface="+mj-cs"/>
              </a:rPr>
              <a:t>أصناف </a:t>
            </a:r>
            <a:r>
              <a:rPr lang="ar-IQ" sz="2400" dirty="0">
                <a:solidFill>
                  <a:prstClr val="black"/>
                </a:solidFill>
                <a:latin typeface="Times New Roman"/>
                <a:ea typeface="Times New Roman"/>
                <a:cs typeface="+mj-cs"/>
              </a:rPr>
              <a:t>تحتاج الى نهار طوله 12ساعة لتكوين ابصالها مثل: </a:t>
            </a:r>
            <a:r>
              <a:rPr lang="en-US" sz="2400" dirty="0">
                <a:solidFill>
                  <a:schemeClr val="accent1">
                    <a:lumMod val="75000"/>
                  </a:schemeClr>
                </a:solidFill>
                <a:latin typeface="Times New Roman"/>
                <a:ea typeface="Times New Roman"/>
                <a:cs typeface="+mj-cs"/>
              </a:rPr>
              <a:t>Texas </a:t>
            </a:r>
            <a:r>
              <a:rPr lang="en-US" sz="2400" dirty="0" err="1">
                <a:solidFill>
                  <a:schemeClr val="accent1">
                    <a:lumMod val="75000"/>
                  </a:schemeClr>
                </a:solidFill>
                <a:latin typeface="Times New Roman"/>
                <a:ea typeface="Times New Roman"/>
                <a:cs typeface="+mj-cs"/>
              </a:rPr>
              <a:t>Grano</a:t>
            </a:r>
            <a:r>
              <a:rPr lang="en-US" sz="2400" dirty="0">
                <a:solidFill>
                  <a:prstClr val="black"/>
                </a:solidFill>
                <a:latin typeface="Times New Roman"/>
                <a:ea typeface="Times New Roman"/>
                <a:cs typeface="+mj-cs"/>
              </a:rPr>
              <a:t>, </a:t>
            </a:r>
            <a:r>
              <a:rPr lang="en-US" sz="2400" dirty="0">
                <a:solidFill>
                  <a:schemeClr val="accent1">
                    <a:lumMod val="75000"/>
                  </a:schemeClr>
                </a:solidFill>
                <a:latin typeface="Times New Roman"/>
                <a:ea typeface="Times New Roman"/>
                <a:cs typeface="+mj-cs"/>
              </a:rPr>
              <a:t>Yellow </a:t>
            </a:r>
            <a:r>
              <a:rPr lang="en-US" sz="2400" dirty="0" err="1">
                <a:solidFill>
                  <a:schemeClr val="accent1">
                    <a:lumMod val="75000"/>
                  </a:schemeClr>
                </a:solidFill>
                <a:latin typeface="Times New Roman"/>
                <a:ea typeface="Times New Roman"/>
                <a:cs typeface="+mj-cs"/>
              </a:rPr>
              <a:t>Bermudes</a:t>
            </a:r>
            <a:r>
              <a:rPr lang="en-US" sz="2400" dirty="0">
                <a:solidFill>
                  <a:prstClr val="black"/>
                </a:solidFill>
                <a:latin typeface="Times New Roman"/>
                <a:ea typeface="Times New Roman"/>
                <a:cs typeface="+mj-cs"/>
              </a:rPr>
              <a:t>; </a:t>
            </a:r>
            <a:r>
              <a:rPr lang="en-US" sz="2400" dirty="0">
                <a:solidFill>
                  <a:schemeClr val="accent1">
                    <a:lumMod val="75000"/>
                  </a:schemeClr>
                </a:solidFill>
                <a:latin typeface="Times New Roman"/>
                <a:ea typeface="Times New Roman"/>
                <a:cs typeface="+mj-cs"/>
              </a:rPr>
              <a:t>Red Creole</a:t>
            </a:r>
            <a:r>
              <a:rPr lang="en-US" sz="2400" dirty="0">
                <a:solidFill>
                  <a:prstClr val="black"/>
                </a:solidFill>
                <a:latin typeface="Times New Roman"/>
                <a:ea typeface="Times New Roman"/>
                <a:cs typeface="+mj-cs"/>
              </a:rPr>
              <a:t>; </a:t>
            </a:r>
            <a:r>
              <a:rPr lang="en-US" sz="2400" dirty="0">
                <a:solidFill>
                  <a:schemeClr val="accent1">
                    <a:lumMod val="75000"/>
                  </a:schemeClr>
                </a:solidFill>
                <a:latin typeface="Times New Roman"/>
                <a:ea typeface="Times New Roman"/>
                <a:cs typeface="+mj-cs"/>
              </a:rPr>
              <a:t>White Creole       </a:t>
            </a:r>
          </a:p>
          <a:p>
            <a:pPr marL="457200" lvl="0" indent="-457200" algn="just" rtl="1">
              <a:spcBef>
                <a:spcPts val="0"/>
              </a:spcBef>
              <a:spcAft>
                <a:spcPts val="1000"/>
              </a:spcAft>
              <a:buClr>
                <a:srgbClr val="FF3399"/>
              </a:buClr>
              <a:buFont typeface="+mj-lt"/>
              <a:buAutoNum type="arabicPeriod"/>
              <a:tabLst>
                <a:tab pos="237490" algn="l"/>
              </a:tabLst>
            </a:pPr>
            <a:r>
              <a:rPr lang="ar-IQ" sz="2400" dirty="0" smtClean="0">
                <a:solidFill>
                  <a:prstClr val="black"/>
                </a:solidFill>
                <a:latin typeface="Times New Roman"/>
                <a:ea typeface="Times New Roman"/>
                <a:cs typeface="+mj-cs"/>
              </a:rPr>
              <a:t>أصناف </a:t>
            </a:r>
            <a:r>
              <a:rPr lang="ar-IQ" sz="2400" dirty="0">
                <a:solidFill>
                  <a:prstClr val="black"/>
                </a:solidFill>
                <a:latin typeface="Times New Roman"/>
                <a:ea typeface="Times New Roman"/>
                <a:cs typeface="+mj-cs"/>
              </a:rPr>
              <a:t>تحتاج نهار طويل طوله 13ساعة على الاقل لتكوين ابصالها: </a:t>
            </a:r>
            <a:r>
              <a:rPr lang="en-US" sz="2400" dirty="0">
                <a:solidFill>
                  <a:schemeClr val="accent1">
                    <a:lumMod val="75000"/>
                  </a:schemeClr>
                </a:solidFill>
                <a:latin typeface="Times New Roman"/>
                <a:ea typeface="Times New Roman"/>
                <a:cs typeface="+mj-cs"/>
              </a:rPr>
              <a:t>Crystal</a:t>
            </a:r>
            <a:r>
              <a:rPr lang="en-US" sz="2400" dirty="0">
                <a:solidFill>
                  <a:prstClr val="black"/>
                </a:solidFill>
                <a:latin typeface="Times New Roman"/>
                <a:ea typeface="Times New Roman"/>
                <a:cs typeface="+mj-cs"/>
              </a:rPr>
              <a:t> </a:t>
            </a:r>
            <a:r>
              <a:rPr lang="en-US" sz="2400" dirty="0" err="1">
                <a:solidFill>
                  <a:schemeClr val="accent1">
                    <a:lumMod val="75000"/>
                  </a:schemeClr>
                </a:solidFill>
                <a:latin typeface="Times New Roman"/>
                <a:ea typeface="Times New Roman"/>
                <a:cs typeface="+mj-cs"/>
              </a:rPr>
              <a:t>Grano</a:t>
            </a:r>
            <a:r>
              <a:rPr lang="en-US" sz="2400" dirty="0">
                <a:solidFill>
                  <a:prstClr val="black"/>
                </a:solidFill>
                <a:latin typeface="Times New Roman"/>
                <a:ea typeface="Times New Roman"/>
                <a:cs typeface="+mj-cs"/>
              </a:rPr>
              <a:t>, </a:t>
            </a:r>
            <a:r>
              <a:rPr lang="en-US" sz="2400" dirty="0">
                <a:solidFill>
                  <a:schemeClr val="accent1">
                    <a:lumMod val="75000"/>
                  </a:schemeClr>
                </a:solidFill>
                <a:latin typeface="Times New Roman"/>
                <a:ea typeface="Times New Roman"/>
                <a:cs typeface="+mj-cs"/>
              </a:rPr>
              <a:t>San </a:t>
            </a:r>
            <a:r>
              <a:rPr lang="en-US" sz="2400" dirty="0" err="1">
                <a:solidFill>
                  <a:schemeClr val="accent1">
                    <a:lumMod val="75000"/>
                  </a:schemeClr>
                </a:solidFill>
                <a:latin typeface="Times New Roman"/>
                <a:ea typeface="Times New Roman"/>
                <a:cs typeface="+mj-cs"/>
              </a:rPr>
              <a:t>Joquin</a:t>
            </a:r>
            <a:r>
              <a:rPr lang="en-US" sz="2400" dirty="0">
                <a:solidFill>
                  <a:schemeClr val="accent1">
                    <a:lumMod val="75000"/>
                  </a:schemeClr>
                </a:solidFill>
                <a:latin typeface="Times New Roman"/>
                <a:ea typeface="Times New Roman"/>
                <a:cs typeface="+mj-cs"/>
              </a:rPr>
              <a:t>   </a:t>
            </a:r>
          </a:p>
          <a:p>
            <a:pPr marL="457200" lvl="0" indent="-457200" algn="just" rtl="1">
              <a:spcBef>
                <a:spcPts val="0"/>
              </a:spcBef>
              <a:spcAft>
                <a:spcPts val="1000"/>
              </a:spcAft>
              <a:buClr>
                <a:srgbClr val="FF3399"/>
              </a:buClr>
              <a:buFont typeface="+mj-lt"/>
              <a:buAutoNum type="arabicPeriod" startAt="3"/>
              <a:tabLst>
                <a:tab pos="57150" algn="l"/>
              </a:tabLst>
            </a:pPr>
            <a:r>
              <a:rPr lang="ar-IQ" sz="2400" dirty="0" smtClean="0">
                <a:solidFill>
                  <a:prstClr val="black"/>
                </a:solidFill>
                <a:latin typeface="Times New Roman"/>
                <a:ea typeface="Times New Roman"/>
                <a:cs typeface="+mj-cs"/>
              </a:rPr>
              <a:t>أصناف </a:t>
            </a:r>
            <a:r>
              <a:rPr lang="ar-IQ" sz="2400" dirty="0">
                <a:solidFill>
                  <a:prstClr val="black"/>
                </a:solidFill>
                <a:latin typeface="Times New Roman"/>
                <a:ea typeface="Times New Roman"/>
                <a:cs typeface="+mj-cs"/>
              </a:rPr>
              <a:t>تحتاج نهار طوله الى 14ساعة على الاقل لتكوين ابصالها:</a:t>
            </a:r>
            <a:endParaRPr lang="en-US" sz="2400" dirty="0">
              <a:solidFill>
                <a:prstClr val="black"/>
              </a:solidFill>
              <a:latin typeface="Times New Roman"/>
              <a:ea typeface="Times New Roman"/>
              <a:cs typeface="+mj-cs"/>
            </a:endParaRPr>
          </a:p>
          <a:p>
            <a:pPr marL="0" lvl="0" indent="0" algn="just" rtl="1">
              <a:spcBef>
                <a:spcPts val="0"/>
              </a:spcBef>
              <a:spcAft>
                <a:spcPts val="1000"/>
              </a:spcAft>
              <a:buClr>
                <a:srgbClr val="FF3399"/>
              </a:buClr>
              <a:buNone/>
              <a:tabLst>
                <a:tab pos="165100" algn="l"/>
              </a:tabLst>
            </a:pPr>
            <a:r>
              <a:rPr lang="ar-IQ" sz="2400" dirty="0">
                <a:solidFill>
                  <a:prstClr val="black"/>
                </a:solidFill>
                <a:latin typeface="Times New Roman"/>
                <a:ea typeface="Times New Roman"/>
                <a:cs typeface="+mj-cs"/>
              </a:rPr>
              <a:t> </a:t>
            </a:r>
            <a:r>
              <a:rPr lang="en-US" sz="2400" dirty="0">
                <a:solidFill>
                  <a:schemeClr val="accent1">
                    <a:lumMod val="75000"/>
                  </a:schemeClr>
                </a:solidFill>
                <a:latin typeface="Times New Roman"/>
                <a:ea typeface="Times New Roman"/>
                <a:cs typeface="+mj-cs"/>
              </a:rPr>
              <a:t>Sweet </a:t>
            </a:r>
            <a:r>
              <a:rPr lang="en-US" sz="2400" dirty="0" smtClean="0">
                <a:solidFill>
                  <a:schemeClr val="accent1">
                    <a:lumMod val="75000"/>
                  </a:schemeClr>
                </a:solidFill>
                <a:latin typeface="Times New Roman"/>
                <a:ea typeface="Times New Roman"/>
                <a:cs typeface="+mj-cs"/>
              </a:rPr>
              <a:t>Spanish      </a:t>
            </a:r>
            <a:r>
              <a:rPr lang="ar-IQ" sz="2400" dirty="0">
                <a:solidFill>
                  <a:schemeClr val="accent1">
                    <a:lumMod val="75000"/>
                  </a:schemeClr>
                </a:solidFill>
                <a:latin typeface="Times New Roman"/>
                <a:ea typeface="Times New Roman"/>
                <a:cs typeface="+mj-cs"/>
              </a:rPr>
              <a:t> </a:t>
            </a:r>
            <a:r>
              <a:rPr lang="ar-IQ" sz="2400" dirty="0">
                <a:solidFill>
                  <a:prstClr val="black"/>
                </a:solidFill>
                <a:latin typeface="Times New Roman"/>
                <a:ea typeface="Times New Roman"/>
                <a:cs typeface="+mj-cs"/>
              </a:rPr>
              <a:t>;  </a:t>
            </a:r>
            <a:r>
              <a:rPr lang="en-US" sz="2400" dirty="0" smtClean="0">
                <a:solidFill>
                  <a:schemeClr val="accent1">
                    <a:lumMod val="75000"/>
                  </a:schemeClr>
                </a:solidFill>
                <a:latin typeface="Times New Roman"/>
                <a:ea typeface="Times New Roman"/>
                <a:cs typeface="+mj-cs"/>
              </a:rPr>
              <a:t>Yellow </a:t>
            </a:r>
            <a:r>
              <a:rPr lang="en-US" sz="2400" dirty="0" err="1">
                <a:solidFill>
                  <a:schemeClr val="accent1">
                    <a:lumMod val="75000"/>
                  </a:schemeClr>
                </a:solidFill>
                <a:latin typeface="Times New Roman"/>
                <a:ea typeface="Times New Roman"/>
                <a:cs typeface="+mj-cs"/>
              </a:rPr>
              <a:t>Glube</a:t>
            </a:r>
            <a:r>
              <a:rPr lang="en-US" sz="2400" dirty="0">
                <a:solidFill>
                  <a:schemeClr val="accent1">
                    <a:lumMod val="75000"/>
                  </a:schemeClr>
                </a:solidFill>
                <a:latin typeface="Times New Roman"/>
                <a:ea typeface="Times New Roman"/>
                <a:cs typeface="+mj-cs"/>
              </a:rPr>
              <a:t> </a:t>
            </a:r>
            <a:r>
              <a:rPr lang="en-US" sz="2400" dirty="0">
                <a:solidFill>
                  <a:prstClr val="black"/>
                </a:solidFill>
                <a:latin typeface="Times New Roman"/>
                <a:ea typeface="Times New Roman"/>
                <a:cs typeface="+mj-cs"/>
              </a:rPr>
              <a:t>; </a:t>
            </a:r>
            <a:r>
              <a:rPr lang="en-US" sz="2400" dirty="0">
                <a:solidFill>
                  <a:schemeClr val="accent1">
                    <a:lumMod val="75000"/>
                  </a:schemeClr>
                </a:solidFill>
                <a:latin typeface="Times New Roman"/>
                <a:ea typeface="Times New Roman"/>
                <a:cs typeface="+mj-cs"/>
              </a:rPr>
              <a:t>Italia n red</a:t>
            </a:r>
          </a:p>
          <a:p>
            <a:pPr marL="457200" lvl="0" indent="-457200" algn="just" rtl="1">
              <a:buClr>
                <a:srgbClr val="FF3399"/>
              </a:buClr>
              <a:buFont typeface="+mj-lt"/>
              <a:buAutoNum type="arabicPeriod" startAt="3"/>
            </a:pPr>
            <a:endParaRPr lang="en-US" sz="2400" dirty="0">
              <a:solidFill>
                <a:prstClr val="black"/>
              </a:solidFill>
              <a:cs typeface="+mj-cs"/>
            </a:endParaRPr>
          </a:p>
          <a:p>
            <a:pPr marL="457200" indent="-457200" algn="just" rtl="1">
              <a:buClr>
                <a:srgbClr val="FF3399"/>
              </a:buClr>
              <a:buFont typeface="+mj-lt"/>
              <a:buAutoNum type="arabicPeriod" startAt="3"/>
            </a:pPr>
            <a:endParaRPr lang="en-US" sz="2400" dirty="0">
              <a:cs typeface="+mj-cs"/>
            </a:endParaRPr>
          </a:p>
        </p:txBody>
      </p:sp>
    </p:spTree>
    <p:extLst>
      <p:ext uri="{BB962C8B-B14F-4D97-AF65-F5344CB8AC3E}">
        <p14:creationId xmlns:p14="http://schemas.microsoft.com/office/powerpoint/2010/main" val="136704464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 dirty="0" smtClean="0"/>
              <a:t>.</a:t>
            </a:r>
            <a:endParaRPr lang="en-US" sz="800" dirty="0"/>
          </a:p>
        </p:txBody>
      </p:sp>
      <p:sp>
        <p:nvSpPr>
          <p:cNvPr id="3" name="Content Placeholder 2"/>
          <p:cNvSpPr>
            <a:spLocks noGrp="1"/>
          </p:cNvSpPr>
          <p:nvPr>
            <p:ph idx="1"/>
          </p:nvPr>
        </p:nvSpPr>
        <p:spPr>
          <a:xfrm>
            <a:off x="304800" y="228600"/>
            <a:ext cx="8458200" cy="6324600"/>
          </a:xfrm>
        </p:spPr>
        <p:txBody>
          <a:bodyPr>
            <a:normAutofit lnSpcReduction="10000"/>
          </a:bodyPr>
          <a:lstStyle/>
          <a:p>
            <a:pPr marL="114300" marR="0" indent="0" algn="just" rtl="1">
              <a:spcBef>
                <a:spcPts val="0"/>
              </a:spcBef>
              <a:spcAft>
                <a:spcPts val="1000"/>
              </a:spcAft>
              <a:buNone/>
              <a:tabLst>
                <a:tab pos="-153035" algn="l"/>
              </a:tabLst>
            </a:pPr>
            <a:r>
              <a:rPr lang="en-US" sz="2400" dirty="0" smtClean="0">
                <a:latin typeface="Times New Roman"/>
                <a:ea typeface="Times New Roman"/>
                <a:cs typeface="+mj-cs"/>
              </a:rPr>
              <a:t>       </a:t>
            </a:r>
          </a:p>
          <a:p>
            <a:pPr marL="114300" marR="0" indent="0" algn="just" rtl="1">
              <a:spcBef>
                <a:spcPts val="0"/>
              </a:spcBef>
              <a:spcAft>
                <a:spcPts val="1000"/>
              </a:spcAft>
              <a:buNone/>
              <a:tabLst>
                <a:tab pos="-153035" algn="l"/>
              </a:tabLst>
            </a:pPr>
            <a:endParaRPr lang="en-US" sz="2400" dirty="0">
              <a:latin typeface="Times New Roman"/>
              <a:ea typeface="Times New Roman"/>
              <a:cs typeface="+mj-cs"/>
            </a:endParaRPr>
          </a:p>
          <a:p>
            <a:pPr marL="457200" marR="0" algn="just" rtl="1">
              <a:spcBef>
                <a:spcPts val="0"/>
              </a:spcBef>
              <a:spcAft>
                <a:spcPts val="1000"/>
              </a:spcAft>
              <a:buFont typeface="Wingdings"/>
              <a:buChar char="§"/>
              <a:tabLst>
                <a:tab pos="-153035" algn="l"/>
              </a:tabLst>
            </a:pPr>
            <a:r>
              <a:rPr lang="ar-IQ" sz="2400" dirty="0" smtClean="0">
                <a:latin typeface="Times New Roman"/>
                <a:ea typeface="Times New Roman"/>
                <a:cs typeface="+mj-cs"/>
              </a:rPr>
              <a:t>تؤثر </a:t>
            </a:r>
            <a:r>
              <a:rPr lang="ar-IQ" sz="2400" dirty="0">
                <a:latin typeface="Times New Roman"/>
                <a:ea typeface="Times New Roman"/>
                <a:cs typeface="+mj-cs"/>
              </a:rPr>
              <a:t>درجة الحرارة السائدة اثناء النمو على طول المدة الضوئية اللازمة لتكوين الابصال</a:t>
            </a:r>
            <a:r>
              <a:rPr lang="ar-IQ" sz="2400" dirty="0" smtClean="0">
                <a:latin typeface="Times New Roman"/>
                <a:ea typeface="Times New Roman"/>
                <a:cs typeface="+mj-cs"/>
              </a:rPr>
              <a:t>,</a:t>
            </a:r>
          </a:p>
          <a:p>
            <a:pPr marL="457200" marR="0" algn="just" rtl="1">
              <a:spcBef>
                <a:spcPts val="0"/>
              </a:spcBef>
              <a:spcAft>
                <a:spcPts val="1000"/>
              </a:spcAft>
              <a:buFont typeface="Wingdings"/>
              <a:buChar char="§"/>
              <a:tabLst>
                <a:tab pos="-153035" algn="l"/>
              </a:tabLst>
            </a:pPr>
            <a:r>
              <a:rPr lang="ar-IQ" sz="2400" dirty="0" smtClean="0">
                <a:latin typeface="Times New Roman"/>
                <a:ea typeface="Times New Roman"/>
                <a:cs typeface="+mj-cs"/>
              </a:rPr>
              <a:t> </a:t>
            </a:r>
            <a:r>
              <a:rPr lang="ar-IQ" sz="2400" dirty="0">
                <a:latin typeface="Times New Roman"/>
                <a:ea typeface="Times New Roman"/>
                <a:cs typeface="+mj-cs"/>
              </a:rPr>
              <a:t>فاذا نمت النباتات تحت ظروف ملائمة لتكوين الابصال فان درجة الحرارة المرتفعة 21 – 27 ◦م تؤدي الى الاسراع في تكوين </a:t>
            </a:r>
            <a:r>
              <a:rPr lang="ar-IQ" sz="2400" dirty="0" smtClean="0">
                <a:latin typeface="Times New Roman"/>
                <a:ea typeface="Times New Roman"/>
                <a:cs typeface="+mj-cs"/>
              </a:rPr>
              <a:t>الابصال،عما </a:t>
            </a:r>
            <a:r>
              <a:rPr lang="ar-IQ" sz="2400" dirty="0">
                <a:latin typeface="Times New Roman"/>
                <a:ea typeface="Times New Roman"/>
                <a:cs typeface="+mj-cs"/>
              </a:rPr>
              <a:t>هو اذا تعرضت النباتات اثناء نموها لدرجة حرارة منخفضة 10 – </a:t>
            </a:r>
            <a:r>
              <a:rPr lang="ar-IQ" sz="2400" dirty="0" smtClean="0">
                <a:latin typeface="Times New Roman"/>
                <a:ea typeface="Times New Roman"/>
                <a:cs typeface="+mj-cs"/>
              </a:rPr>
              <a:t>15,5◦</a:t>
            </a:r>
            <a:r>
              <a:rPr lang="ar-IQ" sz="2400" dirty="0">
                <a:latin typeface="Times New Roman"/>
                <a:ea typeface="Times New Roman"/>
                <a:cs typeface="+mj-cs"/>
              </a:rPr>
              <a:t>م, </a:t>
            </a:r>
            <a:endParaRPr lang="ar-IQ" sz="2400" dirty="0" smtClean="0">
              <a:latin typeface="Times New Roman"/>
              <a:ea typeface="Times New Roman"/>
              <a:cs typeface="+mj-cs"/>
            </a:endParaRPr>
          </a:p>
          <a:p>
            <a:pPr marL="457200" marR="0" algn="just" rtl="1">
              <a:spcBef>
                <a:spcPts val="0"/>
              </a:spcBef>
              <a:spcAft>
                <a:spcPts val="1000"/>
              </a:spcAft>
              <a:buFont typeface="Wingdings"/>
              <a:buChar char="§"/>
              <a:tabLst>
                <a:tab pos="-153035" algn="l"/>
              </a:tabLst>
            </a:pPr>
            <a:r>
              <a:rPr lang="ar-IQ" sz="2400" dirty="0" smtClean="0">
                <a:latin typeface="Times New Roman"/>
                <a:ea typeface="Times New Roman"/>
                <a:cs typeface="+mj-cs"/>
              </a:rPr>
              <a:t>كما </a:t>
            </a:r>
            <a:r>
              <a:rPr lang="ar-IQ" sz="2400" dirty="0">
                <a:latin typeface="Times New Roman"/>
                <a:ea typeface="Times New Roman"/>
                <a:cs typeface="+mj-cs"/>
              </a:rPr>
              <a:t>تؤثر المدة الضوئية على تكوين الابصال, إذ تحتاج النباتات المزروعة بالشتلات الى نهار طويل لتكوين البصلة مقارنة بالنباتات الناتجة من زراعة البصيلات, </a:t>
            </a:r>
            <a:endParaRPr lang="ar-IQ" sz="2400" dirty="0" smtClean="0">
              <a:latin typeface="Times New Roman"/>
              <a:ea typeface="Times New Roman"/>
              <a:cs typeface="+mj-cs"/>
            </a:endParaRPr>
          </a:p>
          <a:p>
            <a:pPr marL="457200" marR="0" algn="just" rtl="1">
              <a:spcBef>
                <a:spcPts val="0"/>
              </a:spcBef>
              <a:spcAft>
                <a:spcPts val="1000"/>
              </a:spcAft>
              <a:buFont typeface="Wingdings"/>
              <a:buChar char="§"/>
              <a:tabLst>
                <a:tab pos="-153035" algn="l"/>
              </a:tabLst>
            </a:pPr>
            <a:r>
              <a:rPr lang="ar-IQ" sz="2400" dirty="0" smtClean="0">
                <a:latin typeface="Times New Roman"/>
                <a:ea typeface="Times New Roman"/>
                <a:cs typeface="+mj-cs"/>
              </a:rPr>
              <a:t>فهي </a:t>
            </a:r>
            <a:r>
              <a:rPr lang="ar-IQ" sz="2400" dirty="0">
                <a:latin typeface="Times New Roman"/>
                <a:ea typeface="Times New Roman"/>
                <a:cs typeface="+mj-cs"/>
              </a:rPr>
              <a:t>تحتاج الى التعرض لمدة ضوئية طويلة لكي لا تموت جذورها اثناء النضج من ناحية ولنمو النبات في بداية تكوين الابصال من ناحية اخرى </a:t>
            </a:r>
            <a:endParaRPr lang="ar-IQ" sz="2400" dirty="0" smtClean="0">
              <a:latin typeface="Times New Roman"/>
              <a:ea typeface="Times New Roman"/>
              <a:cs typeface="+mj-cs"/>
            </a:endParaRPr>
          </a:p>
          <a:p>
            <a:pPr marL="457200" marR="0" algn="just" rtl="1">
              <a:spcBef>
                <a:spcPts val="0"/>
              </a:spcBef>
              <a:spcAft>
                <a:spcPts val="1000"/>
              </a:spcAft>
              <a:buFont typeface="Wingdings"/>
              <a:buChar char="§"/>
              <a:tabLst>
                <a:tab pos="-153035" algn="l"/>
              </a:tabLst>
            </a:pPr>
            <a:r>
              <a:rPr lang="ar-IQ" sz="2400" dirty="0" smtClean="0">
                <a:latin typeface="Times New Roman"/>
                <a:ea typeface="Times New Roman"/>
                <a:cs typeface="+mj-cs"/>
              </a:rPr>
              <a:t>ولهذا </a:t>
            </a:r>
            <a:r>
              <a:rPr lang="ar-IQ" sz="2400" dirty="0">
                <a:latin typeface="Times New Roman"/>
                <a:ea typeface="Times New Roman"/>
                <a:cs typeface="+mj-cs"/>
              </a:rPr>
              <a:t>تؤدي زيادة المدة الضوئية التي تتعرض لها النباتات الى سرعة </a:t>
            </a:r>
            <a:r>
              <a:rPr lang="ar-IQ" sz="2400" dirty="0" smtClean="0">
                <a:latin typeface="Times New Roman"/>
                <a:ea typeface="Times New Roman"/>
                <a:cs typeface="+mj-cs"/>
              </a:rPr>
              <a:t>النضج.</a:t>
            </a:r>
          </a:p>
          <a:p>
            <a:pPr marL="457200" marR="0" algn="just" rtl="1">
              <a:spcBef>
                <a:spcPts val="0"/>
              </a:spcBef>
              <a:spcAft>
                <a:spcPts val="1000"/>
              </a:spcAft>
              <a:buFont typeface="Wingdings"/>
              <a:buChar char="§"/>
              <a:tabLst>
                <a:tab pos="-153035" algn="l"/>
              </a:tabLst>
            </a:pPr>
            <a:r>
              <a:rPr lang="ar-IQ" sz="2400" dirty="0" smtClean="0">
                <a:latin typeface="Times New Roman"/>
                <a:ea typeface="Times New Roman"/>
                <a:cs typeface="+mj-cs"/>
              </a:rPr>
              <a:t>بصورة </a:t>
            </a:r>
            <a:r>
              <a:rPr lang="ar-IQ" sz="2400" dirty="0">
                <a:latin typeface="Times New Roman"/>
                <a:ea typeface="Times New Roman"/>
                <a:cs typeface="+mj-cs"/>
              </a:rPr>
              <a:t>عامة يجود نمو نبات البصل في درجات الحرارة المنخفضة ويحتاج الى نهار طويل لتكوين الابصال.   </a:t>
            </a:r>
            <a:endParaRPr lang="en-US" sz="2400" dirty="0">
              <a:latin typeface="Times New Roman"/>
              <a:ea typeface="Times New Roman"/>
              <a:cs typeface="+mj-cs"/>
            </a:endParaRPr>
          </a:p>
          <a:p>
            <a:pPr algn="r"/>
            <a:endParaRPr lang="en-US" sz="2400" dirty="0">
              <a:cs typeface="+mj-cs"/>
            </a:endParaRPr>
          </a:p>
        </p:txBody>
      </p:sp>
    </p:spTree>
    <p:extLst>
      <p:ext uri="{BB962C8B-B14F-4D97-AF65-F5344CB8AC3E}">
        <p14:creationId xmlns:p14="http://schemas.microsoft.com/office/powerpoint/2010/main" val="237193973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248400"/>
          </a:xfrm>
        </p:spPr>
        <p:txBody>
          <a:bodyPr>
            <a:normAutofit lnSpcReduction="10000"/>
          </a:bodyPr>
          <a:lstStyle/>
          <a:p>
            <a:pPr marL="571500" marR="0" indent="-457200" algn="just" rtl="1">
              <a:lnSpc>
                <a:spcPct val="120000"/>
              </a:lnSpc>
              <a:spcBef>
                <a:spcPts val="0"/>
              </a:spcBef>
              <a:spcAft>
                <a:spcPts val="1000"/>
              </a:spcAft>
              <a:buFont typeface="Wingdings" panose="05000000000000000000" pitchFamily="2" charset="2"/>
              <a:buChar char="Ø"/>
            </a:pPr>
            <a:endParaRPr lang="en-US" sz="2400" b="1" dirty="0" smtClean="0">
              <a:solidFill>
                <a:srgbClr val="C00000"/>
              </a:solidFill>
              <a:latin typeface="Times New Roman"/>
              <a:ea typeface="Times New Roman"/>
              <a:cs typeface="+mj-cs"/>
            </a:endParaRPr>
          </a:p>
          <a:p>
            <a:pPr marL="571500" marR="0" indent="-457200" algn="just" rtl="1">
              <a:spcBef>
                <a:spcPts val="0"/>
              </a:spcBef>
              <a:spcAft>
                <a:spcPts val="1000"/>
              </a:spcAft>
              <a:buFont typeface="Wingdings" panose="05000000000000000000" pitchFamily="2" charset="2"/>
              <a:buChar char="Ø"/>
            </a:pPr>
            <a:r>
              <a:rPr lang="ar-IQ" sz="2400" b="1" dirty="0" smtClean="0">
                <a:solidFill>
                  <a:srgbClr val="C00000"/>
                </a:solidFill>
                <a:latin typeface="Times New Roman"/>
                <a:ea typeface="Times New Roman"/>
                <a:cs typeface="+mj-cs"/>
              </a:rPr>
              <a:t>التربة </a:t>
            </a:r>
            <a:r>
              <a:rPr lang="ar-IQ" sz="2400" b="1" dirty="0">
                <a:solidFill>
                  <a:srgbClr val="C00000"/>
                </a:solidFill>
                <a:latin typeface="Times New Roman"/>
                <a:ea typeface="Times New Roman"/>
                <a:cs typeface="+mj-cs"/>
              </a:rPr>
              <a:t>الملائمة</a:t>
            </a:r>
            <a:endParaRPr lang="en-US" sz="2400" dirty="0">
              <a:solidFill>
                <a:srgbClr val="C00000"/>
              </a:solidFill>
              <a:latin typeface="Times New Roman"/>
              <a:ea typeface="Times New Roman"/>
              <a:cs typeface="+mj-cs"/>
            </a:endParaRP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يزرع </a:t>
            </a:r>
            <a:r>
              <a:rPr lang="ar-IQ" sz="2400" dirty="0">
                <a:latin typeface="Times New Roman"/>
                <a:ea typeface="Times New Roman"/>
                <a:cs typeface="+mj-cs"/>
              </a:rPr>
              <a:t>البصل في كافة انواع الاراضي من الرملية الى الطينية </a:t>
            </a:r>
            <a:r>
              <a:rPr lang="ar-IQ" sz="2400" dirty="0" smtClean="0">
                <a:latin typeface="Times New Roman"/>
                <a:ea typeface="Times New Roman"/>
                <a:cs typeface="+mj-cs"/>
              </a:rPr>
              <a:t>الثقيلة</a:t>
            </a: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الا ان أنسبها هي المزيجية الطينية الجيدة الصرف الغنية بالمادة العضوية </a:t>
            </a:r>
            <a:endParaRPr lang="ar-IQ" sz="2400" dirty="0" smtClean="0">
              <a:latin typeface="Times New Roman"/>
              <a:ea typeface="Times New Roman"/>
              <a:cs typeface="+mj-cs"/>
            </a:endParaRP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وتعد </a:t>
            </a:r>
            <a:r>
              <a:rPr lang="ar-IQ" sz="2400" dirty="0">
                <a:latin typeface="Times New Roman"/>
                <a:ea typeface="Times New Roman"/>
                <a:cs typeface="+mj-cs"/>
              </a:rPr>
              <a:t>الاراضي الجيدة الصرف من أنسب الاراضي لزراعتة, </a:t>
            </a:r>
            <a:endParaRPr lang="ar-IQ" sz="2400" dirty="0" smtClean="0">
              <a:latin typeface="Times New Roman"/>
              <a:ea typeface="Times New Roman"/>
              <a:cs typeface="+mj-cs"/>
            </a:endParaRP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ولاتفضل </a:t>
            </a:r>
            <a:r>
              <a:rPr lang="ar-IQ" sz="2400" dirty="0">
                <a:latin typeface="Times New Roman"/>
                <a:ea typeface="Times New Roman"/>
                <a:cs typeface="+mj-cs"/>
              </a:rPr>
              <a:t>الزراعة في الاراضي الطينية الثقيلة لانها تتماسك وتصبح صلبة مما يؤثر على تكوين الابصال ويصعب عملية </a:t>
            </a:r>
            <a:r>
              <a:rPr lang="ar-IQ" sz="2400" dirty="0" smtClean="0">
                <a:latin typeface="Times New Roman"/>
                <a:ea typeface="Times New Roman"/>
                <a:cs typeface="+mj-cs"/>
              </a:rPr>
              <a:t>الحصاد</a:t>
            </a: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ويفضل عدم زراعته سنة بعد اخرى في نفس المكان لان ذلك يجهد التربة لذلك يفضل زراعته بعد محصول </a:t>
            </a:r>
            <a:r>
              <a:rPr lang="ar-IQ" sz="2400" dirty="0" smtClean="0">
                <a:latin typeface="Times New Roman"/>
                <a:ea typeface="Times New Roman"/>
                <a:cs typeface="+mj-cs"/>
              </a:rPr>
              <a:t>بقولي</a:t>
            </a:r>
            <a:r>
              <a:rPr lang="ar-IQ" sz="2400" dirty="0" smtClean="0">
                <a:latin typeface="Times New Roman"/>
                <a:ea typeface="Times New Roman"/>
                <a:cs typeface="+mj-cs"/>
              </a:rPr>
              <a:t>.</a:t>
            </a: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لدرجة </a:t>
            </a:r>
            <a:r>
              <a:rPr lang="ar-IQ" sz="2400" dirty="0">
                <a:latin typeface="Times New Roman"/>
                <a:ea typeface="Times New Roman"/>
                <a:cs typeface="+mj-cs"/>
              </a:rPr>
              <a:t>حموضة التربة (</a:t>
            </a:r>
            <a:r>
              <a:rPr lang="en-US" sz="2400" dirty="0">
                <a:latin typeface="Times New Roman"/>
                <a:ea typeface="Times New Roman"/>
                <a:cs typeface="+mj-cs"/>
              </a:rPr>
              <a:t>pH</a:t>
            </a:r>
            <a:r>
              <a:rPr lang="ar-IQ" sz="2400" dirty="0">
                <a:latin typeface="Times New Roman"/>
                <a:ea typeface="Times New Roman"/>
                <a:cs typeface="+mj-cs"/>
              </a:rPr>
              <a:t>) اهمية خاصة في انتاج البصل وانسب درجة حموضة لنجاح زراعته تتراوح بين 5,8 – 6,5, </a:t>
            </a:r>
            <a:endParaRPr lang="ar-IQ" sz="2400" dirty="0" smtClean="0">
              <a:latin typeface="Times New Roman"/>
              <a:ea typeface="Times New Roman"/>
              <a:cs typeface="+mj-cs"/>
            </a:endParaRP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كما </a:t>
            </a:r>
            <a:r>
              <a:rPr lang="ar-IQ" sz="2400" dirty="0">
                <a:latin typeface="Times New Roman"/>
                <a:ea typeface="Times New Roman"/>
                <a:cs typeface="+mj-cs"/>
              </a:rPr>
              <a:t>يعد من الخضر المتوسطة الحساسية لملوحة التربة ومياه الري إذ وجد ان مستوى ملوحة التربة الحرج للبصل  بين 2,43 – 3,60 ملي موز سم</a:t>
            </a:r>
            <a:r>
              <a:rPr lang="en-US" sz="2400" baseline="30000" dirty="0">
                <a:latin typeface="Times New Roman"/>
                <a:ea typeface="Times New Roman"/>
                <a:cs typeface="+mj-cs"/>
              </a:rPr>
              <a:t>1-</a:t>
            </a:r>
            <a:r>
              <a:rPr lang="ar-IQ" sz="2400" dirty="0">
                <a:latin typeface="Times New Roman"/>
                <a:ea typeface="Times New Roman"/>
                <a:cs typeface="+mj-cs"/>
              </a:rPr>
              <a:t> فضلا عن ان زيادة كمية مياه الري تخفف من اضرار زيادة الاملاح.</a:t>
            </a:r>
            <a:endParaRPr lang="en-US" sz="2400" dirty="0">
              <a:latin typeface="Times New Roman"/>
              <a:ea typeface="Times New Roman"/>
              <a:cs typeface="+mj-cs"/>
            </a:endParaRPr>
          </a:p>
          <a:p>
            <a:pPr algn="r">
              <a:lnSpc>
                <a:spcPct val="120000"/>
              </a:lnSpc>
            </a:pPr>
            <a:endParaRPr lang="en-US" sz="2400" dirty="0"/>
          </a:p>
        </p:txBody>
      </p:sp>
    </p:spTree>
    <p:extLst>
      <p:ext uri="{BB962C8B-B14F-4D97-AF65-F5344CB8AC3E}">
        <p14:creationId xmlns:p14="http://schemas.microsoft.com/office/powerpoint/2010/main" val="36254848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lnSpcReduction="10000"/>
          </a:bodyPr>
          <a:lstStyle/>
          <a:p>
            <a:pPr lvl="0" algn="just" rtl="1">
              <a:lnSpc>
                <a:spcPct val="150000"/>
              </a:lnSpc>
              <a:spcBef>
                <a:spcPts val="0"/>
              </a:spcBef>
              <a:spcAft>
                <a:spcPts val="1000"/>
              </a:spcAft>
              <a:buFont typeface="Wingdings" panose="05000000000000000000" pitchFamily="2" charset="2"/>
              <a:buChar char="Ø"/>
              <a:tabLst>
                <a:tab pos="57150" algn="l"/>
              </a:tabLst>
            </a:pPr>
            <a:endParaRPr lang="en-US" sz="2400" b="1" dirty="0" smtClean="0">
              <a:solidFill>
                <a:srgbClr val="C00000"/>
              </a:solidFill>
              <a:latin typeface="Times New Roman"/>
              <a:ea typeface="Times New Roman"/>
              <a:cs typeface="+mj-cs"/>
            </a:endParaRPr>
          </a:p>
          <a:p>
            <a:pPr lvl="0" algn="just" rtl="1">
              <a:lnSpc>
                <a:spcPct val="150000"/>
              </a:lnSpc>
              <a:spcBef>
                <a:spcPts val="0"/>
              </a:spcBef>
              <a:spcAft>
                <a:spcPts val="1000"/>
              </a:spcAft>
              <a:buFont typeface="Wingdings" panose="05000000000000000000" pitchFamily="2" charset="2"/>
              <a:buChar char="Ø"/>
              <a:tabLst>
                <a:tab pos="57150" algn="l"/>
              </a:tabLst>
            </a:pPr>
            <a:r>
              <a:rPr lang="ar-IQ" sz="2400" b="1" dirty="0" smtClean="0">
                <a:solidFill>
                  <a:srgbClr val="C00000"/>
                </a:solidFill>
                <a:latin typeface="Times New Roman"/>
                <a:ea typeface="Times New Roman"/>
                <a:cs typeface="+mj-cs"/>
              </a:rPr>
              <a:t>التكاثر</a:t>
            </a:r>
            <a:endParaRPr lang="en-US" sz="2400" dirty="0">
              <a:solidFill>
                <a:srgbClr val="C00000"/>
              </a:solidFill>
              <a:latin typeface="Times New Roman"/>
              <a:ea typeface="Times New Roman"/>
              <a:cs typeface="+mj-cs"/>
            </a:endParaRPr>
          </a:p>
          <a:p>
            <a:pPr algn="just" rtl="1">
              <a:buFont typeface="Wingdings"/>
              <a:buChar char="§"/>
            </a:pPr>
            <a:r>
              <a:rPr lang="ar-IQ" sz="2400" dirty="0" smtClean="0">
                <a:ea typeface="Times New Roman"/>
                <a:cs typeface="+mj-cs"/>
              </a:rPr>
              <a:t>يتكاثر </a:t>
            </a:r>
            <a:r>
              <a:rPr lang="ar-IQ" sz="2400" dirty="0">
                <a:ea typeface="Times New Roman"/>
                <a:cs typeface="+mj-cs"/>
              </a:rPr>
              <a:t>البصل بالبذور اولا″ التي قد تزرع مباشرة في الحقل او تستخدم في إنتاج الشتلات التي تشتل في الحقل الدائم بعد إنتاجها في المشاتل, او قد تستخدم في إنتاج البصيلات </a:t>
            </a:r>
            <a:r>
              <a:rPr lang="en-US" sz="2400" dirty="0" smtClean="0">
                <a:ea typeface="Times New Roman"/>
                <a:cs typeface="+mj-cs"/>
              </a:rPr>
              <a:t> </a:t>
            </a:r>
            <a:r>
              <a:rPr lang="en-US" sz="2400" dirty="0" smtClean="0">
                <a:solidFill>
                  <a:schemeClr val="accent1">
                    <a:lumMod val="75000"/>
                  </a:schemeClr>
                </a:solidFill>
                <a:latin typeface="Times New Roman"/>
                <a:ea typeface="Times New Roman"/>
                <a:cs typeface="+mj-cs"/>
              </a:rPr>
              <a:t>Onion </a:t>
            </a:r>
            <a:r>
              <a:rPr lang="en-US" sz="2400" dirty="0">
                <a:solidFill>
                  <a:schemeClr val="accent1">
                    <a:lumMod val="75000"/>
                  </a:schemeClr>
                </a:solidFill>
                <a:latin typeface="Times New Roman"/>
                <a:ea typeface="Times New Roman"/>
                <a:cs typeface="+mj-cs"/>
              </a:rPr>
              <a:t>sets </a:t>
            </a:r>
            <a:r>
              <a:rPr lang="ar-IQ" sz="2400" dirty="0">
                <a:latin typeface="Times New Roman"/>
                <a:ea typeface="Times New Roman"/>
                <a:cs typeface="+mj-cs"/>
              </a:rPr>
              <a:t>التي هي عبارة عن ابصال صغيرة تنتج من زراعة البذور المتزاحمة داخل احواض او الواح فتصبح الابصال الناتجة صغيرة الحجم نظرا للتنافس الشديد بينها. </a:t>
            </a:r>
            <a:endParaRPr lang="ar-IQ" sz="2400" dirty="0" smtClean="0">
              <a:latin typeface="Times New Roman"/>
              <a:ea typeface="Times New Roman"/>
              <a:cs typeface="+mj-cs"/>
            </a:endParaRPr>
          </a:p>
          <a:p>
            <a:pPr algn="just" rtl="1">
              <a:buFont typeface="Wingdings"/>
              <a:buChar char="§"/>
            </a:pPr>
            <a:r>
              <a:rPr lang="ar-IQ" sz="2400" dirty="0" smtClean="0">
                <a:latin typeface="Times New Roman"/>
                <a:ea typeface="Times New Roman"/>
                <a:cs typeface="+mj-cs"/>
              </a:rPr>
              <a:t>ويلاحظ </a:t>
            </a:r>
            <a:r>
              <a:rPr lang="ar-IQ" sz="2400" dirty="0">
                <a:latin typeface="Times New Roman"/>
                <a:ea typeface="Times New Roman"/>
                <a:cs typeface="+mj-cs"/>
              </a:rPr>
              <a:t>ان تكاثر البصل بالشتلات (البذور) ارخص من تكاثره </a:t>
            </a:r>
            <a:r>
              <a:rPr lang="ar-IQ" sz="2400" dirty="0" smtClean="0">
                <a:latin typeface="Times New Roman"/>
                <a:ea typeface="Times New Roman"/>
                <a:cs typeface="+mj-cs"/>
              </a:rPr>
              <a:t>بالبصيلات,</a:t>
            </a:r>
          </a:p>
          <a:p>
            <a:pPr algn="just" rtl="1">
              <a:buFont typeface="Wingdings"/>
              <a:buChar char="§"/>
            </a:pPr>
            <a:r>
              <a:rPr lang="ar-IQ" sz="2400" dirty="0" smtClean="0">
                <a:latin typeface="Times New Roman"/>
                <a:ea typeface="Times New Roman"/>
                <a:cs typeface="+mj-cs"/>
              </a:rPr>
              <a:t>ويكون </a:t>
            </a:r>
            <a:r>
              <a:rPr lang="ar-IQ" sz="2400" dirty="0">
                <a:latin typeface="Times New Roman"/>
                <a:ea typeface="Times New Roman"/>
                <a:cs typeface="+mj-cs"/>
              </a:rPr>
              <a:t>المحصول الناتج من الشتلات ذات صفات جيدة اما المحصول الناتج من البصيلات فيكون اكبر حجما واكثر </a:t>
            </a:r>
            <a:r>
              <a:rPr lang="ar-IQ" sz="2400" dirty="0" smtClean="0">
                <a:latin typeface="Times New Roman"/>
                <a:ea typeface="Times New Roman"/>
                <a:cs typeface="+mj-cs"/>
              </a:rPr>
              <a:t>تبكيرا,</a:t>
            </a:r>
          </a:p>
          <a:p>
            <a:pPr algn="just" rtl="1">
              <a:buFont typeface="Wingdings"/>
              <a:buChar char="§"/>
            </a:pPr>
            <a:r>
              <a:rPr lang="ar-IQ" sz="2400" dirty="0" smtClean="0">
                <a:latin typeface="Times New Roman"/>
                <a:ea typeface="Times New Roman"/>
                <a:cs typeface="+mj-cs"/>
              </a:rPr>
              <a:t>وتستغرق </a:t>
            </a:r>
            <a:r>
              <a:rPr lang="ar-IQ" sz="2400" dirty="0">
                <a:latin typeface="Times New Roman"/>
                <a:ea typeface="Times New Roman"/>
                <a:cs typeface="+mj-cs"/>
              </a:rPr>
              <a:t>النباتات الناتجة من البصيلات وقتا″ اقل لكي تصل الى مرحلة تكوين الابصال لذلك ينصح باستعمال البصيلات في الزراعة في البلدان التي يكون فيها موسم النمو قصيرا او في حالة الرغبة في انتاج محصول مبكر, </a:t>
            </a:r>
            <a:endParaRPr lang="ar-IQ" sz="2400" dirty="0" smtClean="0">
              <a:latin typeface="Times New Roman"/>
              <a:ea typeface="Times New Roman"/>
              <a:cs typeface="+mj-cs"/>
            </a:endParaRPr>
          </a:p>
          <a:p>
            <a:pPr algn="just" rtl="1">
              <a:buFont typeface="Wingdings"/>
              <a:buChar char="§"/>
            </a:pPr>
            <a:r>
              <a:rPr lang="ar-IQ" sz="2400" dirty="0" smtClean="0">
                <a:latin typeface="Times New Roman"/>
                <a:ea typeface="Times New Roman"/>
                <a:cs typeface="+mj-cs"/>
              </a:rPr>
              <a:t>كما </a:t>
            </a:r>
            <a:r>
              <a:rPr lang="ar-IQ" sz="2400" dirty="0">
                <a:latin typeface="Times New Roman"/>
                <a:ea typeface="Times New Roman"/>
                <a:cs typeface="+mj-cs"/>
              </a:rPr>
              <a:t>يجب ان تسمد النباتات بكمية كافية من كبريتات الامونيوم تقدر بـ 50 كغم/ دونم وهي في المشتل.</a:t>
            </a:r>
            <a:endParaRPr lang="en-US" sz="2400" dirty="0">
              <a:cs typeface="+mj-cs"/>
            </a:endParaRPr>
          </a:p>
        </p:txBody>
      </p:sp>
    </p:spTree>
    <p:extLst>
      <p:ext uri="{BB962C8B-B14F-4D97-AF65-F5344CB8AC3E}">
        <p14:creationId xmlns:p14="http://schemas.microsoft.com/office/powerpoint/2010/main" val="233277852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304800"/>
            <a:ext cx="8229600" cy="6248400"/>
          </a:xfrm>
        </p:spPr>
        <p:txBody>
          <a:bodyPr>
            <a:noAutofit/>
          </a:bodyPr>
          <a:lstStyle/>
          <a:p>
            <a:pPr lvl="0" algn="just" rtl="1">
              <a:spcBef>
                <a:spcPts val="0"/>
              </a:spcBef>
              <a:spcAft>
                <a:spcPts val="1000"/>
              </a:spcAft>
              <a:buFont typeface="Wingdings" panose="05000000000000000000" pitchFamily="2" charset="2"/>
              <a:buChar char="Ø"/>
              <a:tabLst>
                <a:tab pos="57150" algn="l"/>
              </a:tabLst>
            </a:pPr>
            <a:endParaRPr lang="en-US" sz="2400" b="1" dirty="0" smtClean="0">
              <a:solidFill>
                <a:srgbClr val="C00000"/>
              </a:solidFill>
              <a:latin typeface="Times New Roman"/>
              <a:ea typeface="Times New Roman"/>
              <a:cs typeface="+mj-cs"/>
            </a:endParaRPr>
          </a:p>
          <a:p>
            <a:pPr lvl="0" algn="just" rtl="1">
              <a:spcBef>
                <a:spcPts val="0"/>
              </a:spcBef>
              <a:spcAft>
                <a:spcPts val="1000"/>
              </a:spcAft>
              <a:buFont typeface="Wingdings" panose="05000000000000000000" pitchFamily="2" charset="2"/>
              <a:buChar char="Ø"/>
              <a:tabLst>
                <a:tab pos="57150" algn="l"/>
              </a:tabLst>
            </a:pPr>
            <a:endParaRPr lang="en-US" sz="2400" b="1" dirty="0">
              <a:solidFill>
                <a:srgbClr val="C00000"/>
              </a:solidFill>
              <a:latin typeface="Times New Roman"/>
              <a:ea typeface="Times New Roman"/>
              <a:cs typeface="+mj-cs"/>
            </a:endParaRPr>
          </a:p>
          <a:p>
            <a:pPr lvl="0" algn="just" rtl="1">
              <a:spcBef>
                <a:spcPts val="0"/>
              </a:spcBef>
              <a:spcAft>
                <a:spcPts val="1000"/>
              </a:spcAft>
              <a:buFont typeface="Wingdings" panose="05000000000000000000" pitchFamily="2" charset="2"/>
              <a:buChar char="Ø"/>
              <a:tabLst>
                <a:tab pos="57150" algn="l"/>
              </a:tabLst>
            </a:pPr>
            <a:r>
              <a:rPr lang="ar-IQ" sz="2400" b="1" dirty="0" smtClean="0">
                <a:solidFill>
                  <a:srgbClr val="C00000"/>
                </a:solidFill>
                <a:latin typeface="Times New Roman"/>
                <a:ea typeface="Times New Roman"/>
                <a:cs typeface="+mj-cs"/>
              </a:rPr>
              <a:t>كمية </a:t>
            </a:r>
            <a:r>
              <a:rPr lang="ar-IQ" sz="2400" b="1" dirty="0">
                <a:solidFill>
                  <a:srgbClr val="C00000"/>
                </a:solidFill>
                <a:latin typeface="Times New Roman"/>
                <a:ea typeface="Times New Roman"/>
                <a:cs typeface="+mj-cs"/>
              </a:rPr>
              <a:t>التقاوي</a:t>
            </a:r>
            <a:endParaRPr lang="en-US" sz="2400" dirty="0">
              <a:solidFill>
                <a:srgbClr val="C00000"/>
              </a:solidFill>
              <a:latin typeface="Times New Roman"/>
              <a:ea typeface="Times New Roman"/>
              <a:cs typeface="+mj-cs"/>
            </a:endParaRP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يحتاج </a:t>
            </a:r>
            <a:r>
              <a:rPr lang="ar-IQ" sz="2400" dirty="0">
                <a:latin typeface="Times New Roman"/>
                <a:ea typeface="Times New Roman"/>
                <a:cs typeface="+mj-cs"/>
              </a:rPr>
              <a:t>الدونم 75 ألف شتلة تنتج من زراعة 2 – 3 كغم من البذور بإرض المشتل التي تتراوح مساحتها حوالي 150م</a:t>
            </a:r>
            <a:r>
              <a:rPr lang="ar-IQ" sz="2400" baseline="30000" dirty="0">
                <a:latin typeface="Times New Roman"/>
                <a:ea typeface="Times New Roman"/>
                <a:cs typeface="+mj-cs"/>
              </a:rPr>
              <a:t>2</a:t>
            </a:r>
            <a:r>
              <a:rPr lang="ar-IQ" sz="2400" dirty="0" smtClean="0">
                <a:latin typeface="Times New Roman"/>
                <a:ea typeface="Times New Roman"/>
                <a:cs typeface="+mj-cs"/>
              </a:rPr>
              <a:t>.</a:t>
            </a: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يجب ان تكون البذور حديثة الانتاج, </a:t>
            </a:r>
            <a:r>
              <a:rPr lang="ar-IQ" sz="2400" dirty="0" smtClean="0">
                <a:latin typeface="Times New Roman"/>
                <a:ea typeface="Times New Roman"/>
                <a:cs typeface="+mj-cs"/>
              </a:rPr>
              <a:t>لا </a:t>
            </a:r>
            <a:r>
              <a:rPr lang="ar-IQ" sz="2400" dirty="0">
                <a:latin typeface="Times New Roman"/>
                <a:ea typeface="Times New Roman"/>
                <a:cs typeface="+mj-cs"/>
              </a:rPr>
              <a:t>يزيد عمرها على عام, لان بذور البصل تتدهور حيويتها كثيرا بتقدمها في العمر. </a:t>
            </a:r>
            <a:endParaRPr lang="ar-IQ" sz="2400" dirty="0" smtClean="0">
              <a:latin typeface="Times New Roman"/>
              <a:ea typeface="Times New Roman"/>
              <a:cs typeface="+mj-cs"/>
            </a:endParaRP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تختلف </a:t>
            </a:r>
            <a:r>
              <a:rPr lang="ar-IQ" sz="2400" dirty="0">
                <a:latin typeface="Times New Roman"/>
                <a:ea typeface="Times New Roman"/>
                <a:cs typeface="+mj-cs"/>
              </a:rPr>
              <a:t>كمية التقاوي في البصيلات لاختلاف حجم البصيلات المستعملة في </a:t>
            </a:r>
            <a:r>
              <a:rPr lang="ar-IQ" sz="2400" dirty="0" smtClean="0">
                <a:latin typeface="Times New Roman"/>
                <a:ea typeface="Times New Roman"/>
                <a:cs typeface="+mj-cs"/>
              </a:rPr>
              <a:t>الزراعة ويحتاج </a:t>
            </a:r>
            <a:r>
              <a:rPr lang="ar-IQ" sz="2400" dirty="0">
                <a:latin typeface="Times New Roman"/>
                <a:ea typeface="Times New Roman"/>
                <a:cs typeface="+mj-cs"/>
              </a:rPr>
              <a:t>الدونم من 100 – 150 كغم من </a:t>
            </a:r>
            <a:r>
              <a:rPr lang="ar-IQ" sz="2400" dirty="0" smtClean="0">
                <a:latin typeface="Times New Roman"/>
                <a:ea typeface="Times New Roman"/>
                <a:cs typeface="+mj-cs"/>
              </a:rPr>
              <a:t>البصيلات التي </a:t>
            </a:r>
            <a:r>
              <a:rPr lang="ar-IQ" sz="2400" dirty="0">
                <a:latin typeface="Times New Roman"/>
                <a:ea typeface="Times New Roman"/>
                <a:cs typeface="+mj-cs"/>
              </a:rPr>
              <a:t>يتراوح قطرها 1 – 1,5سم بما يعادل 2 – 3غم </a:t>
            </a:r>
            <a:r>
              <a:rPr lang="ar-IQ" sz="2400" dirty="0" smtClean="0">
                <a:latin typeface="Times New Roman"/>
                <a:ea typeface="Times New Roman"/>
                <a:cs typeface="+mj-cs"/>
              </a:rPr>
              <a:t>ل</a:t>
            </a: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انها </a:t>
            </a:r>
            <a:r>
              <a:rPr lang="ar-IQ" sz="2400" dirty="0">
                <a:latin typeface="Times New Roman"/>
                <a:ea typeface="Times New Roman"/>
                <a:cs typeface="+mj-cs"/>
              </a:rPr>
              <a:t>اذا كانت اقل من ذلك تكون معرضة الى الجفاف او التعفن اثناء الخزن والزراعة, وتعطي نباتات صغيرة وبالتالي تؤدي الى إنتاج ابصال ذات حجم صغير وتسبب نقص الحاصل أما اذا كانت أكبر من ذلك فانها تؤدي الى زيادة نسبة الابصال المزدوجة وتميل الى الازهار المبكر وبالتالي تقل القيمة التجارية للابصال بالاضافة الى زيادة كمية الابصال المستعملة في الزراعة.</a:t>
            </a:r>
            <a:endParaRPr lang="en-US" sz="2400" dirty="0">
              <a:latin typeface="Times New Roman"/>
              <a:ea typeface="Times New Roman"/>
              <a:cs typeface="+mj-cs"/>
            </a:endParaRPr>
          </a:p>
          <a:p>
            <a:pPr algn="r"/>
            <a:endParaRPr lang="en-US" sz="2400" dirty="0">
              <a:cs typeface="+mj-cs"/>
            </a:endParaRPr>
          </a:p>
        </p:txBody>
      </p:sp>
    </p:spTree>
    <p:extLst>
      <p:ext uri="{BB962C8B-B14F-4D97-AF65-F5344CB8AC3E}">
        <p14:creationId xmlns:p14="http://schemas.microsoft.com/office/powerpoint/2010/main" val="4150972962"/>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a:t>.</a:t>
            </a:r>
          </a:p>
        </p:txBody>
      </p:sp>
      <p:sp>
        <p:nvSpPr>
          <p:cNvPr id="3" name="Content Placeholder 2"/>
          <p:cNvSpPr>
            <a:spLocks noGrp="1"/>
          </p:cNvSpPr>
          <p:nvPr>
            <p:ph idx="1"/>
          </p:nvPr>
        </p:nvSpPr>
        <p:spPr>
          <a:xfrm>
            <a:off x="457200" y="0"/>
            <a:ext cx="8229600" cy="6629400"/>
          </a:xfrm>
        </p:spPr>
        <p:txBody>
          <a:bodyPr>
            <a:noAutofit/>
          </a:bodyPr>
          <a:lstStyle/>
          <a:p>
            <a:pPr lvl="0" algn="just" rtl="1">
              <a:lnSpc>
                <a:spcPct val="120000"/>
              </a:lnSpc>
              <a:spcBef>
                <a:spcPts val="0"/>
              </a:spcBef>
              <a:spcAft>
                <a:spcPts val="1000"/>
              </a:spcAft>
              <a:buFont typeface="Wingdings" panose="05000000000000000000" pitchFamily="2" charset="2"/>
              <a:buChar char="Ø"/>
              <a:tabLst>
                <a:tab pos="57150" algn="l"/>
              </a:tabLst>
            </a:pPr>
            <a:r>
              <a:rPr lang="ar-IQ" sz="2400" b="1" dirty="0">
                <a:solidFill>
                  <a:srgbClr val="C00000"/>
                </a:solidFill>
                <a:latin typeface="Times New Roman"/>
                <a:ea typeface="Times New Roman"/>
                <a:cs typeface="+mj-cs"/>
              </a:rPr>
              <a:t>موعد الزراعة</a:t>
            </a:r>
            <a:endParaRPr lang="en-US" sz="2400" dirty="0">
              <a:solidFill>
                <a:srgbClr val="C00000"/>
              </a:solidFill>
              <a:latin typeface="Times New Roman"/>
              <a:ea typeface="Times New Roman"/>
              <a:cs typeface="+mj-cs"/>
            </a:endParaRPr>
          </a:p>
          <a:p>
            <a:pPr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تزرع </a:t>
            </a:r>
            <a:r>
              <a:rPr lang="ar-IQ" sz="2400" dirty="0">
                <a:latin typeface="Times New Roman"/>
                <a:ea typeface="Times New Roman"/>
                <a:cs typeface="+mj-cs"/>
              </a:rPr>
              <a:t>البذور في المشتل للفترة من منتصف آب الى منتصف </a:t>
            </a:r>
            <a:r>
              <a:rPr lang="ar-IQ" sz="2400" dirty="0" smtClean="0">
                <a:latin typeface="Times New Roman"/>
                <a:ea typeface="Times New Roman"/>
                <a:cs typeface="+mj-cs"/>
              </a:rPr>
              <a:t>ايلول</a:t>
            </a:r>
          </a:p>
          <a:p>
            <a:pPr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لتصبح الشتلات صالحة للنقل الى المكان الدائم من اواخر تشرين الاول الى منتصف تشرين الثاني </a:t>
            </a:r>
            <a:endParaRPr lang="ar-IQ" sz="2400" dirty="0" smtClean="0">
              <a:latin typeface="Times New Roman"/>
              <a:ea typeface="Times New Roman"/>
              <a:cs typeface="+mj-cs"/>
            </a:endParaRPr>
          </a:p>
          <a:p>
            <a:pPr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اي </a:t>
            </a:r>
            <a:r>
              <a:rPr lang="ar-IQ" sz="2400" dirty="0">
                <a:latin typeface="Times New Roman"/>
                <a:ea typeface="Times New Roman"/>
                <a:cs typeface="+mj-cs"/>
              </a:rPr>
              <a:t>قبل حلول برد الشتاء, اما البصيلات فتزرع خلال الفترة من تشرين الثاني حتى اواخر شباط.</a:t>
            </a:r>
            <a:endParaRPr lang="en-US" sz="2400" dirty="0">
              <a:latin typeface="Times New Roman"/>
              <a:ea typeface="Times New Roman"/>
              <a:cs typeface="+mj-cs"/>
            </a:endParaRPr>
          </a:p>
          <a:p>
            <a:pPr algn="r">
              <a:lnSpc>
                <a:spcPct val="120000"/>
              </a:lnSpc>
            </a:pPr>
            <a:endParaRPr lang="en-US" sz="2400" dirty="0">
              <a:cs typeface="+mj-cs"/>
            </a:endParaRPr>
          </a:p>
        </p:txBody>
      </p:sp>
    </p:spTree>
    <p:extLst>
      <p:ext uri="{BB962C8B-B14F-4D97-AF65-F5344CB8AC3E}">
        <p14:creationId xmlns:p14="http://schemas.microsoft.com/office/powerpoint/2010/main" val="206702468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a:t>.</a:t>
            </a:r>
          </a:p>
        </p:txBody>
      </p:sp>
      <p:sp>
        <p:nvSpPr>
          <p:cNvPr id="3" name="Content Placeholder 2"/>
          <p:cNvSpPr>
            <a:spLocks noGrp="1"/>
          </p:cNvSpPr>
          <p:nvPr>
            <p:ph idx="1"/>
          </p:nvPr>
        </p:nvSpPr>
        <p:spPr>
          <a:xfrm>
            <a:off x="457200" y="0"/>
            <a:ext cx="8229600" cy="6629400"/>
          </a:xfrm>
        </p:spPr>
        <p:txBody>
          <a:bodyPr>
            <a:noAutofit/>
          </a:bodyPr>
          <a:lstStyle/>
          <a:p>
            <a:pPr lvl="0" algn="just" rtl="1">
              <a:lnSpc>
                <a:spcPct val="120000"/>
              </a:lnSpc>
              <a:spcBef>
                <a:spcPts val="0"/>
              </a:spcBef>
              <a:spcAft>
                <a:spcPts val="1000"/>
              </a:spcAft>
              <a:buFont typeface="Wingdings" panose="05000000000000000000" pitchFamily="2" charset="2"/>
              <a:buChar char="Ø"/>
              <a:tabLst>
                <a:tab pos="57150" algn="l"/>
              </a:tabLst>
            </a:pPr>
            <a:r>
              <a:rPr lang="ar-IQ" sz="2400" b="1" dirty="0" smtClean="0">
                <a:solidFill>
                  <a:srgbClr val="C00000"/>
                </a:solidFill>
                <a:latin typeface="Times New Roman"/>
                <a:ea typeface="Times New Roman"/>
                <a:cs typeface="+mj-cs"/>
              </a:rPr>
              <a:t>أعداد </a:t>
            </a:r>
            <a:r>
              <a:rPr lang="ar-IQ" sz="2400" b="1" dirty="0">
                <a:solidFill>
                  <a:srgbClr val="C00000"/>
                </a:solidFill>
                <a:latin typeface="Times New Roman"/>
                <a:ea typeface="Times New Roman"/>
                <a:cs typeface="+mj-cs"/>
              </a:rPr>
              <a:t>ارض المشتل </a:t>
            </a:r>
            <a:endParaRPr lang="en-US" sz="2400" dirty="0">
              <a:solidFill>
                <a:srgbClr val="C00000"/>
              </a:solidFill>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في </a:t>
            </a:r>
            <a:r>
              <a:rPr lang="ar-IQ" sz="2400" dirty="0">
                <a:latin typeface="Times New Roman"/>
                <a:ea typeface="Times New Roman"/>
                <a:cs typeface="+mj-cs"/>
              </a:rPr>
              <a:t>حالة التكاثر بالبذور تعد أرض المشتل جيدا″ من حراثة وتسميد بالسماد الحيواني </a:t>
            </a:r>
            <a:r>
              <a:rPr lang="ar-IQ" sz="2400" dirty="0" smtClean="0">
                <a:latin typeface="Times New Roman"/>
                <a:ea typeface="Times New Roman"/>
                <a:cs typeface="+mj-cs"/>
              </a:rPr>
              <a:t>المتحلل</a:t>
            </a: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ثم تقسم الى الواح صغيرة وتزرع البذور إما نثرا″ ثم تخف </a:t>
            </a:r>
            <a:endParaRPr lang="ar-IQ" sz="2400" dirty="0" smtClean="0">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أو </a:t>
            </a:r>
            <a:r>
              <a:rPr lang="ar-IQ" sz="2400" dirty="0">
                <a:latin typeface="Times New Roman"/>
                <a:ea typeface="Times New Roman"/>
                <a:cs typeface="+mj-cs"/>
              </a:rPr>
              <a:t>تزرع في سطور تبعد عن بعضها 15 – 20 سم, </a:t>
            </a:r>
            <a:endParaRPr lang="ar-IQ" sz="2400" dirty="0" smtClean="0">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أو </a:t>
            </a:r>
            <a:r>
              <a:rPr lang="ar-IQ" sz="2400" dirty="0">
                <a:latin typeface="Times New Roman"/>
                <a:ea typeface="Times New Roman"/>
                <a:cs typeface="+mj-cs"/>
              </a:rPr>
              <a:t>تزرع في مروز بعرض  50 سم وتكون الزراعة على جانبي المرز </a:t>
            </a:r>
            <a:endParaRPr lang="ar-IQ" sz="2400" dirty="0" smtClean="0">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كما </a:t>
            </a:r>
            <a:r>
              <a:rPr lang="ar-IQ" sz="2400" dirty="0">
                <a:latin typeface="Times New Roman"/>
                <a:ea typeface="Times New Roman"/>
                <a:cs typeface="+mj-cs"/>
              </a:rPr>
              <a:t>ان نسبة الانبات في المروز تكون عالية</a:t>
            </a:r>
            <a:r>
              <a:rPr lang="ar-IQ" sz="2400" dirty="0" smtClean="0">
                <a:latin typeface="Times New Roman"/>
                <a:ea typeface="Times New Roman"/>
                <a:cs typeface="+mj-cs"/>
              </a:rPr>
              <a:t>.</a:t>
            </a: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تحتاج النباتات بالمشتل 2 – 3 ريات وتسمد بنحو 50 كغم دونم</a:t>
            </a:r>
            <a:r>
              <a:rPr lang="en-US" sz="2400" baseline="30000" dirty="0">
                <a:latin typeface="Times New Roman"/>
                <a:ea typeface="Times New Roman"/>
                <a:cs typeface="+mj-cs"/>
              </a:rPr>
              <a:t>1-</a:t>
            </a:r>
            <a:r>
              <a:rPr lang="en-US" sz="2400" dirty="0">
                <a:latin typeface="Times New Roman"/>
                <a:ea typeface="Times New Roman"/>
                <a:cs typeface="+mj-cs"/>
              </a:rPr>
              <a:t> </a:t>
            </a:r>
            <a:r>
              <a:rPr lang="ar-IQ" sz="2400" dirty="0">
                <a:latin typeface="Times New Roman"/>
                <a:ea typeface="Times New Roman"/>
                <a:cs typeface="+mj-cs"/>
              </a:rPr>
              <a:t>من </a:t>
            </a:r>
            <a:r>
              <a:rPr lang="ar-IQ" sz="2400" dirty="0" smtClean="0">
                <a:latin typeface="Times New Roman"/>
                <a:ea typeface="Times New Roman"/>
                <a:cs typeface="+mj-cs"/>
              </a:rPr>
              <a:t>كبريتات </a:t>
            </a:r>
            <a:r>
              <a:rPr lang="ar-IQ" sz="2400" dirty="0">
                <a:latin typeface="Times New Roman"/>
                <a:ea typeface="Times New Roman"/>
                <a:cs typeface="+mj-cs"/>
              </a:rPr>
              <a:t>الامونيوم او ما يعادل هذه الكمية من اي سماد نتروجيني اخر, </a:t>
            </a:r>
            <a:endParaRPr lang="ar-IQ" sz="2400" dirty="0" smtClean="0">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ويجب </a:t>
            </a:r>
            <a:r>
              <a:rPr lang="ar-IQ" sz="2400" dirty="0">
                <a:latin typeface="Times New Roman"/>
                <a:ea typeface="Times New Roman"/>
                <a:cs typeface="+mj-cs"/>
              </a:rPr>
              <a:t>عدم ري النباتات قبل تقليع الشتلات لغرض التقسية وتقلع من المشتل بعد حوالي 50 يوما من الزراعة.</a:t>
            </a:r>
            <a:endParaRPr lang="en-US" sz="2400" dirty="0">
              <a:latin typeface="Times New Roman"/>
              <a:ea typeface="Times New Roman"/>
              <a:cs typeface="+mj-cs"/>
            </a:endParaRPr>
          </a:p>
          <a:p>
            <a:pPr algn="r">
              <a:lnSpc>
                <a:spcPct val="120000"/>
              </a:lnSpc>
            </a:pPr>
            <a:endParaRPr lang="en-US" sz="2400" dirty="0">
              <a:cs typeface="+mj-cs"/>
            </a:endParaRPr>
          </a:p>
        </p:txBody>
      </p:sp>
    </p:spTree>
    <p:extLst>
      <p:ext uri="{BB962C8B-B14F-4D97-AF65-F5344CB8AC3E}">
        <p14:creationId xmlns:p14="http://schemas.microsoft.com/office/powerpoint/2010/main" val="95244982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a:bodyPr>
          <a:lstStyle/>
          <a:p>
            <a:pPr lvl="0" algn="just" rtl="1">
              <a:lnSpc>
                <a:spcPct val="120000"/>
              </a:lnSpc>
              <a:spcBef>
                <a:spcPts val="0"/>
              </a:spcBef>
              <a:spcAft>
                <a:spcPts val="1000"/>
              </a:spcAft>
              <a:buFont typeface="Wingdings" panose="05000000000000000000" pitchFamily="2" charset="2"/>
              <a:buChar char="Ø"/>
              <a:tabLst>
                <a:tab pos="57150" algn="l"/>
              </a:tabLst>
            </a:pPr>
            <a:endParaRPr lang="en-US" sz="3100" b="1" dirty="0" smtClean="0">
              <a:solidFill>
                <a:srgbClr val="C00000"/>
              </a:solidFill>
              <a:latin typeface="Times New Roman"/>
              <a:ea typeface="Times New Roman"/>
              <a:cs typeface="+mj-cs"/>
            </a:endParaRPr>
          </a:p>
          <a:p>
            <a:pPr lvl="0" algn="just" rtl="1">
              <a:lnSpc>
                <a:spcPct val="120000"/>
              </a:lnSpc>
              <a:spcBef>
                <a:spcPts val="0"/>
              </a:spcBef>
              <a:spcAft>
                <a:spcPts val="1000"/>
              </a:spcAft>
              <a:buFont typeface="Wingdings" panose="05000000000000000000" pitchFamily="2" charset="2"/>
              <a:buChar char="Ø"/>
              <a:tabLst>
                <a:tab pos="57150" algn="l"/>
              </a:tabLst>
            </a:pPr>
            <a:endParaRPr lang="en-US" sz="3100" b="1" dirty="0">
              <a:solidFill>
                <a:srgbClr val="C00000"/>
              </a:solidFill>
              <a:latin typeface="Times New Roman"/>
              <a:ea typeface="Times New Roman"/>
              <a:cs typeface="+mj-cs"/>
            </a:endParaRPr>
          </a:p>
          <a:p>
            <a:pPr lvl="0" algn="just" rtl="1">
              <a:lnSpc>
                <a:spcPct val="120000"/>
              </a:lnSpc>
              <a:spcBef>
                <a:spcPts val="0"/>
              </a:spcBef>
              <a:spcAft>
                <a:spcPts val="1000"/>
              </a:spcAft>
              <a:buFont typeface="Wingdings" panose="05000000000000000000" pitchFamily="2" charset="2"/>
              <a:buChar char="Ø"/>
              <a:tabLst>
                <a:tab pos="57150" algn="l"/>
              </a:tabLst>
            </a:pPr>
            <a:r>
              <a:rPr lang="ar-IQ" sz="3100" b="1" dirty="0" smtClean="0">
                <a:solidFill>
                  <a:srgbClr val="C00000"/>
                </a:solidFill>
                <a:latin typeface="Times New Roman"/>
                <a:ea typeface="Times New Roman"/>
                <a:cs typeface="+mj-cs"/>
              </a:rPr>
              <a:t>حجم </a:t>
            </a:r>
            <a:r>
              <a:rPr lang="ar-IQ" sz="3100" b="1" dirty="0">
                <a:solidFill>
                  <a:srgbClr val="C00000"/>
                </a:solidFill>
                <a:latin typeface="Times New Roman"/>
                <a:ea typeface="Times New Roman"/>
                <a:cs typeface="+mj-cs"/>
              </a:rPr>
              <a:t>الشتلات</a:t>
            </a:r>
            <a:endParaRPr lang="en-US" sz="3100" dirty="0">
              <a:solidFill>
                <a:srgbClr val="C00000"/>
              </a:solidFill>
              <a:latin typeface="Times New Roman"/>
              <a:ea typeface="Times New Roman"/>
              <a:cs typeface="+mj-cs"/>
            </a:endParaRPr>
          </a:p>
          <a:p>
            <a:pPr marL="457200"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يفضل </a:t>
            </a:r>
            <a:r>
              <a:rPr lang="ar-IQ" sz="2400" dirty="0">
                <a:latin typeface="Times New Roman"/>
                <a:ea typeface="Times New Roman"/>
                <a:cs typeface="+mj-cs"/>
              </a:rPr>
              <a:t>زراعة الشتلات المتوسطة الحجم بحيث يتراوح قطر العنق فيها 6 – 9 ملم وبطول حوالي 20 – 25 سم وتحتوي على 3 – 4 أوراق حقيقية للحصول على ابصال جيدة الحجم </a:t>
            </a:r>
            <a:r>
              <a:rPr lang="ar-IQ" sz="2400" dirty="0" smtClean="0">
                <a:latin typeface="Times New Roman"/>
                <a:ea typeface="Times New Roman"/>
                <a:cs typeface="+mj-cs"/>
              </a:rPr>
              <a:t>والصفات</a:t>
            </a:r>
          </a:p>
          <a:p>
            <a:pPr marL="457200"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لان استعمال الشتلات الكبيرة الحجم يعمل على زيادة حجم البصلة الا انه في الوقت ذاته يؤدي الى زيادة نسبة الابصال المزدوجة والازهار الحولي </a:t>
            </a:r>
            <a:r>
              <a:rPr lang="en-US" sz="2400" dirty="0">
                <a:solidFill>
                  <a:schemeClr val="accent1">
                    <a:lumMod val="75000"/>
                  </a:schemeClr>
                </a:solidFill>
                <a:latin typeface="Times New Roman"/>
                <a:ea typeface="Times New Roman"/>
                <a:cs typeface="+mj-cs"/>
              </a:rPr>
              <a:t>Bolting</a:t>
            </a:r>
            <a:r>
              <a:rPr lang="en-US" sz="2400" dirty="0">
                <a:latin typeface="Times New Roman"/>
                <a:ea typeface="Times New Roman"/>
                <a:cs typeface="+mj-cs"/>
              </a:rPr>
              <a:t> </a:t>
            </a:r>
            <a:r>
              <a:rPr lang="ar-IQ" sz="2400" dirty="0">
                <a:latin typeface="Times New Roman"/>
                <a:ea typeface="Times New Roman"/>
                <a:cs typeface="+mj-cs"/>
              </a:rPr>
              <a:t> ويقلل من القيمة التجارية </a:t>
            </a:r>
            <a:r>
              <a:rPr lang="ar-IQ" sz="2400" dirty="0" smtClean="0">
                <a:latin typeface="Times New Roman"/>
                <a:ea typeface="Times New Roman"/>
                <a:cs typeface="+mj-cs"/>
              </a:rPr>
              <a:t>للمحصول</a:t>
            </a:r>
          </a:p>
          <a:p>
            <a:pPr marL="457200"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اما استعمال الشتلات الصغيرة الحجم فانه يؤدي الى الحصول على ابصال صغيرة الحجم ويسبب نقص الحاصل. </a:t>
            </a:r>
            <a:endParaRPr lang="en-US" sz="2400" dirty="0">
              <a:latin typeface="Times New Roman"/>
              <a:ea typeface="Times New Roman"/>
              <a:cs typeface="+mj-cs"/>
            </a:endParaRPr>
          </a:p>
        </p:txBody>
      </p:sp>
    </p:spTree>
    <p:extLst>
      <p:ext uri="{BB962C8B-B14F-4D97-AF65-F5344CB8AC3E}">
        <p14:creationId xmlns:p14="http://schemas.microsoft.com/office/powerpoint/2010/main" val="198419348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endParaRPr lang="en-US" sz="2400" dirty="0" smtClean="0">
              <a:solidFill>
                <a:prstClr val="black"/>
              </a:solidFill>
              <a:ea typeface="Times New Roman"/>
              <a:cs typeface="+mj-cs"/>
            </a:endParaRPr>
          </a:p>
          <a:p>
            <a:pPr algn="just" rtl="1">
              <a:buFont typeface="Wingdings"/>
              <a:buChar char="§"/>
            </a:pPr>
            <a:r>
              <a:rPr lang="ar-IQ" sz="2400" dirty="0" smtClean="0">
                <a:solidFill>
                  <a:prstClr val="black"/>
                </a:solidFill>
                <a:ea typeface="Times New Roman"/>
                <a:cs typeface="+mj-cs"/>
              </a:rPr>
              <a:t>احيانا </a:t>
            </a:r>
            <a:r>
              <a:rPr lang="ar-IQ" sz="2400" dirty="0">
                <a:solidFill>
                  <a:prstClr val="black"/>
                </a:solidFill>
                <a:ea typeface="Times New Roman"/>
                <a:cs typeface="+mj-cs"/>
              </a:rPr>
              <a:t>قد يلجأ بعض المزارعين الى تقليم الشتلات قبل زراعتها في الارض الدائمة بقطع معظم او بعض الجذور</a:t>
            </a:r>
            <a:r>
              <a:rPr lang="ar-IQ" sz="2400" dirty="0" smtClean="0">
                <a:solidFill>
                  <a:prstClr val="black"/>
                </a:solidFill>
                <a:ea typeface="Times New Roman"/>
                <a:cs typeface="+mj-cs"/>
              </a:rPr>
              <a:t>,</a:t>
            </a:r>
          </a:p>
          <a:p>
            <a:pPr algn="just" rtl="1">
              <a:buFont typeface="Wingdings"/>
              <a:buChar char="§"/>
            </a:pPr>
            <a:r>
              <a:rPr lang="ar-IQ" sz="2400" dirty="0" smtClean="0">
                <a:solidFill>
                  <a:prstClr val="black"/>
                </a:solidFill>
                <a:ea typeface="Times New Roman"/>
                <a:cs typeface="+mj-cs"/>
              </a:rPr>
              <a:t> </a:t>
            </a:r>
            <a:r>
              <a:rPr lang="ar-IQ" sz="2400" dirty="0">
                <a:solidFill>
                  <a:prstClr val="black"/>
                </a:solidFill>
                <a:ea typeface="Times New Roman"/>
                <a:cs typeface="+mj-cs"/>
              </a:rPr>
              <a:t>ان تقليم الجذور يسهل عملية الشتل الا انه وجد ان الشتلات غير المقلمة اعطت محصولا اكبر من الشتلات التي قلمت جذورها </a:t>
            </a:r>
            <a:r>
              <a:rPr lang="ar-IQ" sz="2400" dirty="0" smtClean="0">
                <a:solidFill>
                  <a:prstClr val="black"/>
                </a:solidFill>
                <a:ea typeface="Times New Roman"/>
                <a:cs typeface="+mj-cs"/>
              </a:rPr>
              <a:t>واوراقها</a:t>
            </a:r>
          </a:p>
          <a:p>
            <a:pPr algn="just" rtl="1">
              <a:buFont typeface="Wingdings"/>
              <a:buChar char="§"/>
            </a:pPr>
            <a:r>
              <a:rPr lang="ar-IQ" sz="2400" dirty="0" smtClean="0">
                <a:solidFill>
                  <a:prstClr val="black"/>
                </a:solidFill>
                <a:ea typeface="Times New Roman"/>
                <a:cs typeface="+mj-cs"/>
              </a:rPr>
              <a:t> </a:t>
            </a:r>
            <a:r>
              <a:rPr lang="ar-IQ" sz="2400" dirty="0">
                <a:solidFill>
                  <a:prstClr val="black"/>
                </a:solidFill>
                <a:ea typeface="Times New Roman"/>
                <a:cs typeface="+mj-cs"/>
              </a:rPr>
              <a:t>بينما الشتلات التي قلمت جذورها واوراقها اعطت محصولا اقل من التي قلمت جذورها فقط او اوراقها فقط, </a:t>
            </a:r>
            <a:endParaRPr lang="ar-IQ" sz="2400" dirty="0" smtClean="0">
              <a:solidFill>
                <a:prstClr val="black"/>
              </a:solidFill>
              <a:ea typeface="Times New Roman"/>
              <a:cs typeface="+mj-cs"/>
            </a:endParaRPr>
          </a:p>
          <a:p>
            <a:pPr algn="just" rtl="1">
              <a:buFont typeface="Wingdings"/>
              <a:buChar char="§"/>
            </a:pPr>
            <a:r>
              <a:rPr lang="ar-IQ" sz="2400" dirty="0" smtClean="0">
                <a:solidFill>
                  <a:prstClr val="black"/>
                </a:solidFill>
                <a:ea typeface="Times New Roman"/>
                <a:cs typeface="+mj-cs"/>
              </a:rPr>
              <a:t>لذا </a:t>
            </a:r>
            <a:r>
              <a:rPr lang="ar-IQ" sz="2400" dirty="0">
                <a:solidFill>
                  <a:prstClr val="black"/>
                </a:solidFill>
                <a:ea typeface="Times New Roman"/>
                <a:cs typeface="+mj-cs"/>
              </a:rPr>
              <a:t>لاينصح اطلاقا بتقليم نباتات البصل قبل شتلها, </a:t>
            </a:r>
            <a:endParaRPr lang="ar-IQ" sz="2400" dirty="0" smtClean="0">
              <a:solidFill>
                <a:prstClr val="black"/>
              </a:solidFill>
              <a:ea typeface="Times New Roman"/>
              <a:cs typeface="+mj-cs"/>
            </a:endParaRPr>
          </a:p>
          <a:p>
            <a:pPr algn="just" rtl="1">
              <a:buFont typeface="Wingdings"/>
              <a:buChar char="§"/>
            </a:pPr>
            <a:r>
              <a:rPr lang="ar-IQ" sz="2400" dirty="0" smtClean="0">
                <a:solidFill>
                  <a:prstClr val="black"/>
                </a:solidFill>
                <a:ea typeface="Times New Roman"/>
                <a:cs typeface="+mj-cs"/>
              </a:rPr>
              <a:t>كما </a:t>
            </a:r>
            <a:r>
              <a:rPr lang="ar-IQ" sz="2400" dirty="0">
                <a:solidFill>
                  <a:prstClr val="black"/>
                </a:solidFill>
                <a:ea typeface="Times New Roman"/>
                <a:cs typeface="+mj-cs"/>
              </a:rPr>
              <a:t>ان تقليم الاوراق يحدث اضرارا اكثر من التي يحدثها تقليم الجذور.</a:t>
            </a:r>
            <a:endParaRPr lang="en-US" sz="2400" dirty="0">
              <a:cs typeface="+mj-cs"/>
            </a:endParaRPr>
          </a:p>
        </p:txBody>
      </p:sp>
    </p:spTree>
    <p:extLst>
      <p:ext uri="{BB962C8B-B14F-4D97-AF65-F5344CB8AC3E}">
        <p14:creationId xmlns:p14="http://schemas.microsoft.com/office/powerpoint/2010/main" val="774869771"/>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Autofit/>
          </a:bodyPr>
          <a:lstStyle/>
          <a:p>
            <a:pPr lvl="0" algn="just" rtl="1">
              <a:lnSpc>
                <a:spcPct val="120000"/>
              </a:lnSpc>
              <a:spcBef>
                <a:spcPts val="0"/>
              </a:spcBef>
              <a:spcAft>
                <a:spcPts val="1000"/>
              </a:spcAft>
              <a:buFont typeface="Wingdings" panose="05000000000000000000" pitchFamily="2" charset="2"/>
              <a:buChar char="Ø"/>
              <a:tabLst>
                <a:tab pos="57150" algn="l"/>
              </a:tabLst>
            </a:pPr>
            <a:r>
              <a:rPr lang="ar-IQ" sz="2400" b="1" dirty="0">
                <a:solidFill>
                  <a:srgbClr val="C00000"/>
                </a:solidFill>
                <a:latin typeface="Times New Roman"/>
                <a:ea typeface="Times New Roman"/>
                <a:cs typeface="+mj-cs"/>
              </a:rPr>
              <a:t>اعداد الارض للزراعة في المكان المستديم</a:t>
            </a:r>
            <a:endParaRPr lang="en-US" sz="2400" dirty="0">
              <a:solidFill>
                <a:srgbClr val="C00000"/>
              </a:solidFill>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يجب </a:t>
            </a:r>
            <a:r>
              <a:rPr lang="ar-IQ" sz="2400" dirty="0">
                <a:latin typeface="Times New Roman"/>
                <a:ea typeface="Times New Roman"/>
                <a:cs typeface="+mj-cs"/>
              </a:rPr>
              <a:t>حراثة ارض الحقل بشكل جيد مرتين على الاقل وتسميدها بالسماد الحيواني بمعدل 10م</a:t>
            </a:r>
            <a:r>
              <a:rPr lang="ar-IQ" sz="2400" baseline="30000" dirty="0">
                <a:latin typeface="Times New Roman"/>
                <a:ea typeface="Times New Roman"/>
                <a:cs typeface="+mj-cs"/>
              </a:rPr>
              <a:t>3</a:t>
            </a:r>
            <a:r>
              <a:rPr lang="ar-IQ" sz="2400" dirty="0">
                <a:latin typeface="Times New Roman"/>
                <a:ea typeface="Times New Roman"/>
                <a:cs typeface="+mj-cs"/>
              </a:rPr>
              <a:t> للدونم وتسويتها وتقسيمها الى مروز بعرض 50 – 60سم </a:t>
            </a:r>
            <a:r>
              <a:rPr lang="ar-IQ" sz="2400" dirty="0" smtClean="0">
                <a:latin typeface="Times New Roman"/>
                <a:ea typeface="Times New Roman"/>
                <a:cs typeface="+mj-cs"/>
              </a:rPr>
              <a:t>ثم </a:t>
            </a:r>
            <a:r>
              <a:rPr lang="ar-IQ" sz="2400" dirty="0">
                <a:latin typeface="Times New Roman"/>
                <a:ea typeface="Times New Roman"/>
                <a:cs typeface="+mj-cs"/>
              </a:rPr>
              <a:t>تزرع البصيلات في الثلث العلوي من المرز على الجهتين وبمسافة 7 – 10 سم بين النباتات, </a:t>
            </a:r>
            <a:r>
              <a:rPr lang="ar-IQ" sz="2400" dirty="0" smtClean="0">
                <a:latin typeface="Times New Roman"/>
                <a:ea typeface="Times New Roman"/>
                <a:cs typeface="+mj-cs"/>
              </a:rPr>
              <a:t>او </a:t>
            </a:r>
            <a:r>
              <a:rPr lang="ar-IQ" sz="2400" dirty="0">
                <a:latin typeface="Times New Roman"/>
                <a:ea typeface="Times New Roman"/>
                <a:cs typeface="+mj-cs"/>
              </a:rPr>
              <a:t>قد تزرع في سطور داخل الواح بمسافة 25 – 30 سم بين السطور و 7 – 10 سم بين النباتات</a:t>
            </a:r>
            <a:r>
              <a:rPr lang="ar-IQ" sz="2400" dirty="0" smtClean="0">
                <a:latin typeface="Times New Roman"/>
                <a:ea typeface="Times New Roman"/>
                <a:cs typeface="+mj-cs"/>
              </a:rPr>
              <a:t>, </a:t>
            </a: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علما </a:t>
            </a:r>
            <a:r>
              <a:rPr lang="ar-IQ" sz="2400" dirty="0">
                <a:latin typeface="Times New Roman"/>
                <a:ea typeface="Times New Roman"/>
                <a:cs typeface="+mj-cs"/>
              </a:rPr>
              <a:t>ان مسافة الزراعة تتوقف على عدة عوامل من اهمها الصنف وخصوبة التربة, ولقد بينت التجارب ان زيادة مسافة الزراعة تؤدي الى زيادة حجم الابصال الناتجة الا انها تؤدي الى زيادة ظاهرة الازدواج وقلة الحاصل الكلي, اما عند تقليل مسافة الزراعة بين النباتات فيزداد التنافس ويقل حجم النباتات والحاصل.</a:t>
            </a:r>
            <a:endParaRPr lang="en-US" sz="2400" dirty="0">
              <a:latin typeface="Times New Roman"/>
              <a:ea typeface="Times New Roman"/>
              <a:cs typeface="+mj-cs"/>
            </a:endParaRPr>
          </a:p>
          <a:p>
            <a:pPr algn="r">
              <a:lnSpc>
                <a:spcPct val="120000"/>
              </a:lnSpc>
            </a:pPr>
            <a:endParaRPr lang="en-US" sz="2400" dirty="0">
              <a:cs typeface="+mj-cs"/>
            </a:endParaRPr>
          </a:p>
        </p:txBody>
      </p:sp>
    </p:spTree>
    <p:extLst>
      <p:ext uri="{BB962C8B-B14F-4D97-AF65-F5344CB8AC3E}">
        <p14:creationId xmlns:p14="http://schemas.microsoft.com/office/powerpoint/2010/main" val="84833652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fontScale="55000" lnSpcReduction="20000"/>
          </a:bodyPr>
          <a:lstStyle/>
          <a:p>
            <a:pPr marL="0" indent="0" algn="r" rtl="1">
              <a:buNone/>
            </a:pPr>
            <a:endParaRPr lang="ar-IQ" sz="2600" b="1" dirty="0" smtClean="0">
              <a:solidFill>
                <a:schemeClr val="accent2">
                  <a:lumMod val="75000"/>
                </a:schemeClr>
              </a:solidFill>
              <a:cs typeface="+mj-cs"/>
            </a:endParaRPr>
          </a:p>
          <a:p>
            <a:pPr marL="0" indent="0" algn="r" rtl="1">
              <a:buNone/>
            </a:pPr>
            <a:endParaRPr lang="ar-IQ" sz="2600" b="1" dirty="0">
              <a:solidFill>
                <a:schemeClr val="accent2">
                  <a:lumMod val="75000"/>
                </a:schemeClr>
              </a:solidFill>
              <a:cs typeface="+mj-cs"/>
            </a:endParaRPr>
          </a:p>
          <a:p>
            <a:pPr marL="0" indent="0" algn="r" rtl="1">
              <a:buNone/>
            </a:pPr>
            <a:r>
              <a:rPr lang="ar-IQ" sz="51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pPr>
            <a:r>
              <a:rPr lang="ar-IQ" sz="4400" dirty="0">
                <a:solidFill>
                  <a:prstClr val="black"/>
                </a:solidFill>
                <a:cs typeface="Times New Roman"/>
              </a:rPr>
              <a:t>القرنابيط</a:t>
            </a:r>
          </a:p>
          <a:p>
            <a:pPr lvl="0" algn="just" rtl="1">
              <a:lnSpc>
                <a:spcPct val="150000"/>
              </a:lnSpc>
              <a:spcBef>
                <a:spcPts val="0"/>
              </a:spcBef>
              <a:buClr>
                <a:srgbClr val="FF3399"/>
              </a:buClr>
            </a:pPr>
            <a:r>
              <a:rPr lang="ar-IQ" sz="4400" dirty="0">
                <a:solidFill>
                  <a:prstClr val="black"/>
                </a:solidFill>
                <a:cs typeface="Times New Roman"/>
              </a:rPr>
              <a:t>الفجل</a:t>
            </a:r>
          </a:p>
          <a:p>
            <a:pPr lvl="0" algn="just" rtl="1">
              <a:lnSpc>
                <a:spcPct val="150000"/>
              </a:lnSpc>
              <a:spcBef>
                <a:spcPts val="0"/>
              </a:spcBef>
              <a:buClr>
                <a:srgbClr val="FF3399"/>
              </a:buClr>
            </a:pPr>
            <a:r>
              <a:rPr lang="ar-IQ" sz="4400" dirty="0">
                <a:solidFill>
                  <a:prstClr val="black"/>
                </a:solidFill>
                <a:cs typeface="Times New Roman"/>
              </a:rPr>
              <a:t>الفت</a:t>
            </a:r>
          </a:p>
          <a:p>
            <a:pPr lvl="0" algn="just" rtl="1">
              <a:lnSpc>
                <a:spcPct val="150000"/>
              </a:lnSpc>
              <a:spcBef>
                <a:spcPts val="0"/>
              </a:spcBef>
              <a:buClr>
                <a:srgbClr val="FF3399"/>
              </a:buClr>
            </a:pPr>
            <a:r>
              <a:rPr lang="ar-IQ" sz="4400" dirty="0">
                <a:solidFill>
                  <a:prstClr val="black"/>
                </a:solidFill>
                <a:cs typeface="Times New Roman"/>
              </a:rPr>
              <a:t>الكلم</a:t>
            </a:r>
          </a:p>
          <a:p>
            <a:pPr lvl="0" algn="just" rtl="1">
              <a:lnSpc>
                <a:spcPct val="150000"/>
              </a:lnSpc>
              <a:spcBef>
                <a:spcPts val="0"/>
              </a:spcBef>
              <a:buClr>
                <a:srgbClr val="FF3399"/>
              </a:buClr>
            </a:pPr>
            <a:r>
              <a:rPr lang="ar-IQ" sz="4400" dirty="0" smtClean="0">
                <a:solidFill>
                  <a:prstClr val="black"/>
                </a:solidFill>
                <a:cs typeface="Times New Roman"/>
              </a:rPr>
              <a:t>الرشاد</a:t>
            </a:r>
            <a:endParaRPr lang="ar-IQ" sz="4400" b="1" dirty="0" smtClean="0">
              <a:solidFill>
                <a:schemeClr val="accent2">
                  <a:lumMod val="75000"/>
                </a:schemeClr>
              </a:solidFill>
              <a:cs typeface="+mj-cs"/>
            </a:endParaRPr>
          </a:p>
          <a:p>
            <a:pPr marL="0" lvl="0" indent="0" algn="just" rtl="1">
              <a:lnSpc>
                <a:spcPct val="150000"/>
              </a:lnSpc>
              <a:spcBef>
                <a:spcPts val="0"/>
              </a:spcBef>
              <a:buClr>
                <a:srgbClr val="FF3399"/>
              </a:buClr>
              <a:buNone/>
            </a:pPr>
            <a:r>
              <a:rPr lang="ar-IQ" sz="5100" b="1" dirty="0" smtClean="0">
                <a:solidFill>
                  <a:schemeClr val="accent2">
                    <a:lumMod val="75000"/>
                  </a:schemeClr>
                </a:solidFill>
                <a:latin typeface="Times New Roman"/>
                <a:ea typeface="Times New Roman"/>
                <a:cs typeface="+mj-cs"/>
              </a:rPr>
              <a:t>في محاضرة اليوم سوف نتكلم عن :</a:t>
            </a:r>
          </a:p>
          <a:p>
            <a:pPr lvl="0" algn="just" rtl="1">
              <a:lnSpc>
                <a:spcPct val="150000"/>
              </a:lnSpc>
              <a:spcBef>
                <a:spcPts val="0"/>
              </a:spcBef>
              <a:buClr>
                <a:srgbClr val="FF3399"/>
              </a:buClr>
            </a:pPr>
            <a:r>
              <a:rPr lang="ar-IQ" sz="4400" dirty="0">
                <a:solidFill>
                  <a:prstClr val="black"/>
                </a:solidFill>
                <a:cs typeface="Times New Roman"/>
              </a:rPr>
              <a:t>العائلة الثومية</a:t>
            </a:r>
          </a:p>
          <a:p>
            <a:pPr lvl="0" algn="just" rtl="1">
              <a:lnSpc>
                <a:spcPct val="150000"/>
              </a:lnSpc>
              <a:spcBef>
                <a:spcPts val="0"/>
              </a:spcBef>
              <a:buClr>
                <a:srgbClr val="FF3399"/>
              </a:buClr>
            </a:pPr>
            <a:r>
              <a:rPr lang="ar-IQ" sz="4400" dirty="0">
                <a:solidFill>
                  <a:prstClr val="black"/>
                </a:solidFill>
                <a:cs typeface="Times New Roman"/>
              </a:rPr>
              <a:t>البصل</a:t>
            </a:r>
          </a:p>
          <a:p>
            <a:pPr marL="0" lvl="0" indent="0" algn="just" rtl="1">
              <a:lnSpc>
                <a:spcPct val="150000"/>
              </a:lnSpc>
              <a:spcBef>
                <a:spcPts val="0"/>
              </a:spcBef>
              <a:buClr>
                <a:srgbClr val="FF3399"/>
              </a:buClr>
              <a:buNone/>
            </a:pPr>
            <a:endParaRPr lang="en-US"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r>
              <a:rPr lang="ar-IQ" sz="2400" dirty="0" smtClean="0">
                <a:latin typeface="Times New Roman"/>
                <a:ea typeface="Times New Roman"/>
                <a:cs typeface="+mj-cs"/>
              </a:rPr>
              <a:t> </a:t>
            </a: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3381784617"/>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304800" y="152400"/>
            <a:ext cx="8458200" cy="6477000"/>
          </a:xfrm>
        </p:spPr>
        <p:txBody>
          <a:bodyPr>
            <a:normAutofit/>
          </a:bodyPr>
          <a:lstStyle/>
          <a:p>
            <a:pPr marL="0" lvl="0" indent="0" algn="just" rtl="1">
              <a:spcBef>
                <a:spcPts val="0"/>
              </a:spcBef>
              <a:spcAft>
                <a:spcPts val="1000"/>
              </a:spcAft>
              <a:buNone/>
              <a:tabLst>
                <a:tab pos="57150" algn="l"/>
              </a:tabLst>
            </a:pPr>
            <a:r>
              <a:rPr lang="ar-IQ" sz="2800" b="1" dirty="0">
                <a:solidFill>
                  <a:srgbClr val="C00000"/>
                </a:solidFill>
                <a:latin typeface="Times New Roman"/>
                <a:ea typeface="Times New Roman"/>
                <a:cs typeface="+mj-cs"/>
              </a:rPr>
              <a:t>عمليات الخدمة الزراعية</a:t>
            </a:r>
            <a:endParaRPr lang="en-US" sz="2800" dirty="0">
              <a:solidFill>
                <a:srgbClr val="C00000"/>
              </a:solidFill>
              <a:latin typeface="Times New Roman"/>
              <a:ea typeface="Times New Roman"/>
              <a:cs typeface="+mj-cs"/>
            </a:endParaRPr>
          </a:p>
          <a:p>
            <a:pPr lvl="0" algn="just" rtl="1">
              <a:spcBef>
                <a:spcPts val="0"/>
              </a:spcBef>
              <a:spcAft>
                <a:spcPts val="1000"/>
              </a:spcAft>
              <a:buFont typeface="Wingdings" panose="05000000000000000000" pitchFamily="2" charset="2"/>
              <a:buChar char="Ø"/>
              <a:tabLst>
                <a:tab pos="57150" algn="l"/>
              </a:tabLst>
            </a:pPr>
            <a:r>
              <a:rPr lang="ar-IQ" sz="2400" b="1" dirty="0">
                <a:solidFill>
                  <a:srgbClr val="C00000"/>
                </a:solidFill>
                <a:latin typeface="Times New Roman"/>
                <a:ea typeface="Times New Roman"/>
                <a:cs typeface="+mj-cs"/>
              </a:rPr>
              <a:t>الري</a:t>
            </a:r>
            <a:endParaRPr lang="en-US" sz="2400" dirty="0">
              <a:solidFill>
                <a:srgbClr val="C00000"/>
              </a:solidFill>
              <a:latin typeface="Times New Roman"/>
              <a:ea typeface="Times New Roman"/>
              <a:cs typeface="+mj-cs"/>
            </a:endParaRPr>
          </a:p>
          <a:p>
            <a:pPr algn="just" rtl="1">
              <a:lnSpc>
                <a:spcPct val="150000"/>
              </a:lnSpc>
              <a:buFont typeface="Wingdings"/>
              <a:buChar char="§"/>
            </a:pPr>
            <a:r>
              <a:rPr lang="ar-IQ" sz="2400" dirty="0" smtClean="0">
                <a:ea typeface="Times New Roman"/>
                <a:cs typeface="+mj-cs"/>
              </a:rPr>
              <a:t>يزداد </a:t>
            </a:r>
            <a:r>
              <a:rPr lang="ar-IQ" sz="2400" dirty="0">
                <a:ea typeface="Times New Roman"/>
                <a:cs typeface="+mj-cs"/>
              </a:rPr>
              <a:t>المحصول مع العناية بالري وتتوقف احتياجات النبات للسقي على كمية الامطار في المنطقة ونوع التربة ودرجة حرارة الجو وطور نمو النبات</a:t>
            </a:r>
            <a:r>
              <a:rPr lang="ar-IQ" sz="2400" dirty="0" smtClean="0">
                <a:ea typeface="Times New Roman"/>
                <a:cs typeface="+mj-cs"/>
              </a:rPr>
              <a:t>,</a:t>
            </a:r>
          </a:p>
          <a:p>
            <a:pPr algn="just" rtl="1">
              <a:lnSpc>
                <a:spcPct val="150000"/>
              </a:lnSpc>
              <a:buFont typeface="Wingdings"/>
              <a:buChar char="§"/>
            </a:pPr>
            <a:r>
              <a:rPr lang="ar-IQ" sz="2400" dirty="0" smtClean="0">
                <a:ea typeface="Times New Roman"/>
                <a:cs typeface="+mj-cs"/>
              </a:rPr>
              <a:t>ان </a:t>
            </a:r>
            <a:r>
              <a:rPr lang="ar-IQ" sz="2400" dirty="0">
                <a:ea typeface="Times New Roman"/>
                <a:cs typeface="+mj-cs"/>
              </a:rPr>
              <a:t>اعطاء الماء الكافي للبصل يؤدي الى زيادة النمو الخضري</a:t>
            </a:r>
            <a:r>
              <a:rPr lang="ar-IQ" sz="2400" dirty="0" smtClean="0">
                <a:ea typeface="Times New Roman"/>
                <a:cs typeface="+mj-cs"/>
              </a:rPr>
              <a:t>,</a:t>
            </a:r>
          </a:p>
          <a:p>
            <a:pPr algn="just" rtl="1">
              <a:lnSpc>
                <a:spcPct val="150000"/>
              </a:lnSpc>
              <a:buFont typeface="Wingdings"/>
              <a:buChar char="§"/>
            </a:pPr>
            <a:r>
              <a:rPr lang="ar-IQ" sz="2400" dirty="0" smtClean="0">
                <a:ea typeface="Times New Roman"/>
                <a:cs typeface="+mj-cs"/>
              </a:rPr>
              <a:t> </a:t>
            </a:r>
            <a:r>
              <a:rPr lang="ar-IQ" sz="2400" dirty="0">
                <a:ea typeface="Times New Roman"/>
                <a:cs typeface="+mj-cs"/>
              </a:rPr>
              <a:t>بصورة عامة يحتاج النبات الى كمية اقل من الماء في المراحل الاولى من حياته ثم تزداد الحاجة الى الماء اثناء تكوين </a:t>
            </a:r>
            <a:r>
              <a:rPr lang="ar-IQ" sz="2400" dirty="0" smtClean="0">
                <a:ea typeface="Times New Roman"/>
                <a:cs typeface="+mj-cs"/>
              </a:rPr>
              <a:t>الابصال</a:t>
            </a:r>
          </a:p>
          <a:p>
            <a:pPr algn="just" rtl="1">
              <a:lnSpc>
                <a:spcPct val="150000"/>
              </a:lnSpc>
              <a:buFont typeface="Wingdings"/>
              <a:buChar char="§"/>
            </a:pPr>
            <a:r>
              <a:rPr lang="ar-IQ" sz="2400" dirty="0" smtClean="0">
                <a:ea typeface="Times New Roman"/>
                <a:cs typeface="+mj-cs"/>
              </a:rPr>
              <a:t> </a:t>
            </a:r>
            <a:r>
              <a:rPr lang="ar-IQ" sz="2400" dirty="0">
                <a:ea typeface="Times New Roman"/>
                <a:cs typeface="+mj-cs"/>
              </a:rPr>
              <a:t>لذلك تسقى النباتات مرة كل 3 – 4 أسابيع في الفترة الاولى ثم تقل الى مرة في كل اسبوعين وفي الفترة الاخيرة من حياة النبات يجب منع الري قبل القلع بأسبوعين لتسهيل عملية القلع والمحافظة على جودة خصائص الابصال الناتجة وزيادة قدرتها على الخزن. </a:t>
            </a:r>
            <a:endParaRPr lang="ar-IQ" sz="2400" dirty="0" smtClean="0">
              <a:ea typeface="Times New Roman"/>
              <a:cs typeface="+mj-cs"/>
            </a:endParaRPr>
          </a:p>
        </p:txBody>
      </p:sp>
    </p:spTree>
    <p:extLst>
      <p:ext uri="{BB962C8B-B14F-4D97-AF65-F5344CB8AC3E}">
        <p14:creationId xmlns:p14="http://schemas.microsoft.com/office/powerpoint/2010/main" val="1837262235"/>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304800" y="152400"/>
            <a:ext cx="8458200" cy="6477000"/>
          </a:xfrm>
        </p:spPr>
        <p:txBody>
          <a:bodyPr>
            <a:normAutofit/>
          </a:bodyPr>
          <a:lstStyle/>
          <a:p>
            <a:pPr marL="0" lvl="0" indent="0" algn="just" rtl="1">
              <a:spcBef>
                <a:spcPts val="0"/>
              </a:spcBef>
              <a:spcAft>
                <a:spcPts val="1000"/>
              </a:spcAft>
              <a:buNone/>
              <a:tabLst>
                <a:tab pos="57150" algn="l"/>
              </a:tabLst>
            </a:pPr>
            <a:r>
              <a:rPr lang="ar-IQ" sz="2800" b="1" dirty="0">
                <a:solidFill>
                  <a:srgbClr val="C00000"/>
                </a:solidFill>
                <a:latin typeface="Times New Roman"/>
                <a:ea typeface="Times New Roman"/>
                <a:cs typeface="+mj-cs"/>
              </a:rPr>
              <a:t>عمليات الخدمة الزراعية</a:t>
            </a:r>
            <a:endParaRPr lang="en-US" sz="2800" dirty="0">
              <a:solidFill>
                <a:srgbClr val="C00000"/>
              </a:solidFill>
              <a:latin typeface="Times New Roman"/>
              <a:ea typeface="Times New Roman"/>
              <a:cs typeface="+mj-cs"/>
            </a:endParaRPr>
          </a:p>
          <a:p>
            <a:pPr lvl="0" algn="just" rtl="1">
              <a:spcBef>
                <a:spcPts val="0"/>
              </a:spcBef>
              <a:spcAft>
                <a:spcPts val="1000"/>
              </a:spcAft>
              <a:buFont typeface="Wingdings" panose="05000000000000000000" pitchFamily="2" charset="2"/>
              <a:buChar char="Ø"/>
              <a:tabLst>
                <a:tab pos="57150" algn="l"/>
              </a:tabLst>
            </a:pPr>
            <a:r>
              <a:rPr lang="ar-IQ" sz="2400" b="1" dirty="0">
                <a:solidFill>
                  <a:srgbClr val="C00000"/>
                </a:solidFill>
                <a:latin typeface="Times New Roman"/>
                <a:ea typeface="Times New Roman"/>
                <a:cs typeface="+mj-cs"/>
              </a:rPr>
              <a:t>الري</a:t>
            </a:r>
            <a:endParaRPr lang="en-US" sz="2400" dirty="0">
              <a:solidFill>
                <a:srgbClr val="C00000"/>
              </a:solidFill>
              <a:latin typeface="Times New Roman"/>
              <a:ea typeface="Times New Roman"/>
              <a:cs typeface="+mj-cs"/>
            </a:endParaRPr>
          </a:p>
          <a:p>
            <a:pPr algn="just" rtl="1">
              <a:lnSpc>
                <a:spcPct val="150000"/>
              </a:lnSpc>
              <a:buFont typeface="Wingdings"/>
              <a:buChar char="§"/>
            </a:pPr>
            <a:r>
              <a:rPr lang="ar-IQ" sz="2400" dirty="0" smtClean="0">
                <a:ea typeface="Times New Roman"/>
                <a:cs typeface="+mj-cs"/>
              </a:rPr>
              <a:t>يعد </a:t>
            </a:r>
            <a:r>
              <a:rPr lang="ar-IQ" sz="2400" dirty="0">
                <a:ea typeface="Times New Roman"/>
                <a:cs typeface="+mj-cs"/>
              </a:rPr>
              <a:t>البصل من المحاصيل الحساسة لنقص الرطوبة الارضية إذ ينخفض معدل البناء الضوئي</a:t>
            </a:r>
            <a:r>
              <a:rPr lang="ar-IQ" sz="2400" b="1" dirty="0">
                <a:ea typeface="Times New Roman"/>
                <a:cs typeface="+mj-cs"/>
              </a:rPr>
              <a:t> </a:t>
            </a:r>
            <a:r>
              <a:rPr lang="ar-IQ" sz="2400" dirty="0">
                <a:ea typeface="Times New Roman"/>
                <a:cs typeface="+mj-cs"/>
              </a:rPr>
              <a:t>ومعدل النمو النباتي مع نقص الماء المتوفر للامتصاص من قبل النبات</a:t>
            </a:r>
            <a:r>
              <a:rPr lang="ar-IQ" sz="2400" dirty="0" smtClean="0">
                <a:ea typeface="Times New Roman"/>
                <a:cs typeface="+mj-cs"/>
              </a:rPr>
              <a:t>,</a:t>
            </a:r>
          </a:p>
          <a:p>
            <a:pPr algn="just" rtl="1">
              <a:lnSpc>
                <a:spcPct val="150000"/>
              </a:lnSpc>
              <a:buFont typeface="Wingdings"/>
              <a:buChar char="§"/>
            </a:pPr>
            <a:r>
              <a:rPr lang="ar-IQ" sz="2400" dirty="0" smtClean="0">
                <a:ea typeface="Times New Roman"/>
                <a:cs typeface="+mj-cs"/>
              </a:rPr>
              <a:t> </a:t>
            </a:r>
            <a:r>
              <a:rPr lang="ar-IQ" sz="2400" dirty="0">
                <a:ea typeface="Times New Roman"/>
                <a:cs typeface="+mj-cs"/>
              </a:rPr>
              <a:t>كما ان المجموع الجذري السطحي للنبات لايُمكنه من الاستفادة من مخزون المياه الذي يتواجد في الطبقات العميقة من التربة, </a:t>
            </a:r>
            <a:endParaRPr lang="ar-IQ" sz="2400" dirty="0" smtClean="0">
              <a:ea typeface="Times New Roman"/>
              <a:cs typeface="+mj-cs"/>
            </a:endParaRPr>
          </a:p>
          <a:p>
            <a:pPr algn="just" rtl="1">
              <a:lnSpc>
                <a:spcPct val="150000"/>
              </a:lnSpc>
              <a:buFont typeface="Wingdings"/>
              <a:buChar char="§"/>
            </a:pPr>
            <a:r>
              <a:rPr lang="ar-IQ" sz="2400" dirty="0" smtClean="0">
                <a:ea typeface="Times New Roman"/>
                <a:cs typeface="+mj-cs"/>
              </a:rPr>
              <a:t>وقد </a:t>
            </a:r>
            <a:r>
              <a:rPr lang="ar-IQ" sz="2400" dirty="0">
                <a:ea typeface="Times New Roman"/>
                <a:cs typeface="+mj-cs"/>
              </a:rPr>
              <a:t>وجد ان نبات البصل يتوقف عن النمو عند تعرضه لظروف الجفاف,</a:t>
            </a:r>
            <a:endParaRPr lang="en-US" sz="2400" dirty="0">
              <a:cs typeface="+mj-cs"/>
            </a:endParaRPr>
          </a:p>
        </p:txBody>
      </p:sp>
    </p:spTree>
    <p:extLst>
      <p:ext uri="{BB962C8B-B14F-4D97-AF65-F5344CB8AC3E}">
        <p14:creationId xmlns:p14="http://schemas.microsoft.com/office/powerpoint/2010/main" val="369797377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304800" y="152400"/>
            <a:ext cx="8382000" cy="6477000"/>
          </a:xfrm>
        </p:spPr>
        <p:txBody>
          <a:bodyPr>
            <a:normAutofit/>
          </a:bodyPr>
          <a:lstStyle/>
          <a:p>
            <a:pPr marL="0" marR="0" indent="0" algn="just" rtl="1">
              <a:lnSpc>
                <a:spcPct val="120000"/>
              </a:lnSpc>
              <a:spcBef>
                <a:spcPts val="0"/>
              </a:spcBef>
              <a:spcAft>
                <a:spcPts val="1000"/>
              </a:spcAft>
              <a:buNone/>
              <a:tabLst>
                <a:tab pos="57150" algn="l"/>
              </a:tabLst>
            </a:pPr>
            <a:r>
              <a:rPr lang="en-US" sz="2400" dirty="0" smtClean="0">
                <a:latin typeface="Times New Roman"/>
                <a:ea typeface="Times New Roman"/>
                <a:cs typeface="+mj-cs"/>
              </a:rPr>
              <a:t>       </a:t>
            </a:r>
            <a:r>
              <a:rPr lang="ar-IQ" sz="2400" dirty="0" smtClean="0">
                <a:latin typeface="Times New Roman"/>
                <a:ea typeface="Times New Roman"/>
                <a:cs typeface="+mj-cs"/>
              </a:rPr>
              <a:t>ويؤدي</a:t>
            </a:r>
            <a:r>
              <a:rPr lang="ar-IQ" sz="2400" b="1" dirty="0" smtClean="0">
                <a:latin typeface="Times New Roman"/>
                <a:ea typeface="Times New Roman"/>
                <a:cs typeface="+mj-cs"/>
              </a:rPr>
              <a:t> </a:t>
            </a:r>
            <a:r>
              <a:rPr lang="ar-IQ" sz="2400" dirty="0">
                <a:solidFill>
                  <a:schemeClr val="accent6">
                    <a:lumMod val="75000"/>
                  </a:schemeClr>
                </a:solidFill>
                <a:latin typeface="Times New Roman"/>
                <a:ea typeface="Times New Roman"/>
                <a:cs typeface="+mj-cs"/>
              </a:rPr>
              <a:t>نقص الرطوبة </a:t>
            </a:r>
            <a:r>
              <a:rPr lang="ar-IQ" sz="2400" dirty="0">
                <a:latin typeface="Times New Roman"/>
                <a:ea typeface="Times New Roman"/>
                <a:cs typeface="+mj-cs"/>
              </a:rPr>
              <a:t>الارضية خلال مرحلة النمو الى: </a:t>
            </a:r>
            <a:endParaRPr lang="en-US" sz="2400" dirty="0">
              <a:latin typeface="Times New Roman"/>
              <a:ea typeface="Times New Roman"/>
              <a:cs typeface="+mj-cs"/>
            </a:endParaRPr>
          </a:p>
          <a:p>
            <a:pPr marL="457200" indent="-457200" algn="just" rtl="1">
              <a:lnSpc>
                <a:spcPct val="120000"/>
              </a:lnSpc>
              <a:spcAft>
                <a:spcPts val="1000"/>
              </a:spcAft>
              <a:buClr>
                <a:srgbClr val="FF3399"/>
              </a:buClr>
              <a:buFont typeface="+mj-lt"/>
              <a:buAutoNum type="arabicPeriod"/>
              <a:tabLst>
                <a:tab pos="57150" algn="l"/>
              </a:tabLst>
            </a:pPr>
            <a:r>
              <a:rPr lang="ar-IQ" sz="2400" dirty="0" smtClean="0">
                <a:cs typeface="+mj-cs"/>
              </a:rPr>
              <a:t>ضعف </a:t>
            </a:r>
            <a:r>
              <a:rPr lang="ar-IQ" sz="2400" dirty="0">
                <a:cs typeface="+mj-cs"/>
              </a:rPr>
              <a:t>النمو الجذري.</a:t>
            </a:r>
            <a:endParaRPr lang="en-US" sz="2400" dirty="0">
              <a:cs typeface="+mj-cs"/>
            </a:endParaRPr>
          </a:p>
          <a:p>
            <a:pPr marL="457200" indent="-457200" algn="just" rtl="1">
              <a:lnSpc>
                <a:spcPct val="120000"/>
              </a:lnSpc>
              <a:spcAft>
                <a:spcPts val="1000"/>
              </a:spcAft>
              <a:buClr>
                <a:srgbClr val="FF3399"/>
              </a:buClr>
              <a:buFont typeface="+mj-lt"/>
              <a:buAutoNum type="arabicPeriod"/>
              <a:tabLst>
                <a:tab pos="57150" algn="l"/>
              </a:tabLst>
            </a:pPr>
            <a:r>
              <a:rPr lang="ar-IQ" sz="2400" dirty="0" smtClean="0">
                <a:cs typeface="+mj-cs"/>
              </a:rPr>
              <a:t>صغر </a:t>
            </a:r>
            <a:r>
              <a:rPr lang="ar-IQ" sz="2400" dirty="0">
                <a:cs typeface="+mj-cs"/>
              </a:rPr>
              <a:t>حجم النبات وتكوين ابصال صغيرة. </a:t>
            </a:r>
            <a:endParaRPr lang="en-US" sz="2400" dirty="0">
              <a:cs typeface="+mj-cs"/>
            </a:endParaRPr>
          </a:p>
          <a:p>
            <a:pPr marL="457200" indent="-457200" algn="just" rtl="1">
              <a:lnSpc>
                <a:spcPct val="120000"/>
              </a:lnSpc>
              <a:spcAft>
                <a:spcPts val="1000"/>
              </a:spcAft>
              <a:buClr>
                <a:srgbClr val="FF3399"/>
              </a:buClr>
              <a:buFont typeface="+mj-lt"/>
              <a:buAutoNum type="arabicPeriod"/>
              <a:tabLst>
                <a:tab pos="57150" algn="l"/>
              </a:tabLst>
            </a:pPr>
            <a:r>
              <a:rPr lang="ar-IQ" sz="2400" dirty="0" smtClean="0">
                <a:cs typeface="+mj-cs"/>
              </a:rPr>
              <a:t>التبكير </a:t>
            </a:r>
            <a:r>
              <a:rPr lang="ar-IQ" sz="2400" dirty="0">
                <a:cs typeface="+mj-cs"/>
              </a:rPr>
              <a:t>في النضج ونقص المحصول.</a:t>
            </a:r>
            <a:endParaRPr lang="en-US" sz="2400" dirty="0">
              <a:cs typeface="+mj-cs"/>
            </a:endParaRPr>
          </a:p>
          <a:p>
            <a:pPr marL="457200" indent="-457200" algn="just" rtl="1">
              <a:lnSpc>
                <a:spcPct val="120000"/>
              </a:lnSpc>
              <a:spcAft>
                <a:spcPts val="1000"/>
              </a:spcAft>
              <a:buClr>
                <a:srgbClr val="FF3399"/>
              </a:buClr>
              <a:buFont typeface="+mj-lt"/>
              <a:buAutoNum type="arabicPeriod"/>
              <a:tabLst>
                <a:tab pos="57150" algn="l"/>
              </a:tabLst>
            </a:pPr>
            <a:r>
              <a:rPr lang="ar-IQ" sz="2400" dirty="0" smtClean="0">
                <a:cs typeface="+mj-cs"/>
              </a:rPr>
              <a:t>زيادة </a:t>
            </a:r>
            <a:r>
              <a:rPr lang="ar-IQ" sz="2400" dirty="0">
                <a:cs typeface="+mj-cs"/>
              </a:rPr>
              <a:t>حرافة الابصال.</a:t>
            </a:r>
            <a:endParaRPr lang="en-US" sz="2400" dirty="0">
              <a:cs typeface="+mj-cs"/>
            </a:endParaRPr>
          </a:p>
          <a:p>
            <a:pPr marL="457200" indent="-457200" algn="just" rtl="1">
              <a:lnSpc>
                <a:spcPct val="120000"/>
              </a:lnSpc>
              <a:spcAft>
                <a:spcPts val="1000"/>
              </a:spcAft>
              <a:buClr>
                <a:srgbClr val="FF3399"/>
              </a:buClr>
              <a:buFont typeface="+mj-lt"/>
              <a:buAutoNum type="arabicPeriod"/>
              <a:tabLst>
                <a:tab pos="57150" algn="l"/>
              </a:tabLst>
            </a:pPr>
            <a:r>
              <a:rPr lang="ar-IQ" sz="2400" dirty="0" smtClean="0">
                <a:cs typeface="+mj-cs"/>
              </a:rPr>
              <a:t>المساعدة </a:t>
            </a:r>
            <a:r>
              <a:rPr lang="ar-IQ" sz="2400" dirty="0">
                <a:cs typeface="+mj-cs"/>
              </a:rPr>
              <a:t>على زيادة الاصابة بمرض العفن الابيض</a:t>
            </a:r>
            <a:r>
              <a:rPr lang="ar-IQ" sz="2400" dirty="0" smtClean="0">
                <a:cs typeface="+mj-cs"/>
              </a:rPr>
              <a:t>.</a:t>
            </a:r>
            <a:endParaRPr lang="en-US" sz="2400" dirty="0">
              <a:cs typeface="+mj-cs"/>
            </a:endParaRPr>
          </a:p>
          <a:p>
            <a:pPr marL="0" indent="0" algn="just" rtl="1">
              <a:lnSpc>
                <a:spcPct val="120000"/>
              </a:lnSpc>
              <a:spcAft>
                <a:spcPts val="1000"/>
              </a:spcAft>
              <a:buNone/>
              <a:tabLst>
                <a:tab pos="57150" algn="l"/>
              </a:tabLst>
            </a:pPr>
            <a:r>
              <a:rPr lang="en-US" sz="2400" dirty="0" smtClean="0">
                <a:cs typeface="+mj-cs"/>
              </a:rPr>
              <a:t>       </a:t>
            </a:r>
            <a:r>
              <a:rPr lang="ar-IQ" sz="2400" dirty="0" smtClean="0">
                <a:cs typeface="+mj-cs"/>
              </a:rPr>
              <a:t>في </a:t>
            </a:r>
            <a:r>
              <a:rPr lang="ar-IQ" sz="2400" dirty="0">
                <a:cs typeface="+mj-cs"/>
              </a:rPr>
              <a:t>حين تؤدي </a:t>
            </a:r>
            <a:r>
              <a:rPr lang="ar-IQ" sz="2400" dirty="0">
                <a:solidFill>
                  <a:schemeClr val="accent6">
                    <a:lumMod val="75000"/>
                  </a:schemeClr>
                </a:solidFill>
                <a:cs typeface="+mj-cs"/>
              </a:rPr>
              <a:t>زيادة الرطوبة </a:t>
            </a:r>
            <a:r>
              <a:rPr lang="ar-IQ" sz="2400" dirty="0">
                <a:cs typeface="+mj-cs"/>
              </a:rPr>
              <a:t>الارضية الى:</a:t>
            </a:r>
            <a:endParaRPr lang="en-US" sz="2400" dirty="0">
              <a:cs typeface="+mj-cs"/>
            </a:endParaRPr>
          </a:p>
          <a:p>
            <a:pPr marL="457200" indent="-457200" algn="just" rtl="1">
              <a:lnSpc>
                <a:spcPct val="120000"/>
              </a:lnSpc>
              <a:spcAft>
                <a:spcPts val="1000"/>
              </a:spcAft>
              <a:buClr>
                <a:srgbClr val="FF3399"/>
              </a:buClr>
              <a:buFont typeface="+mj-lt"/>
              <a:buAutoNum type="arabicPeriod"/>
              <a:tabLst>
                <a:tab pos="57150" algn="l"/>
              </a:tabLst>
            </a:pPr>
            <a:r>
              <a:rPr lang="ar-IQ" sz="2400" dirty="0" smtClean="0">
                <a:cs typeface="+mj-cs"/>
              </a:rPr>
              <a:t>تلون </a:t>
            </a:r>
            <a:r>
              <a:rPr lang="ar-IQ" sz="2400" dirty="0">
                <a:cs typeface="+mj-cs"/>
              </a:rPr>
              <a:t>الاوراق بلون اخضر مصفر </a:t>
            </a:r>
            <a:r>
              <a:rPr lang="en-US" sz="2400" dirty="0">
                <a:cs typeface="+mj-cs"/>
              </a:rPr>
              <a:t>.</a:t>
            </a:r>
          </a:p>
          <a:p>
            <a:pPr marL="457200" indent="-457200" algn="just" rtl="1">
              <a:lnSpc>
                <a:spcPct val="120000"/>
              </a:lnSpc>
              <a:spcAft>
                <a:spcPts val="1000"/>
              </a:spcAft>
              <a:buClr>
                <a:srgbClr val="FF3399"/>
              </a:buClr>
              <a:buFont typeface="+mj-lt"/>
              <a:buAutoNum type="arabicPeriod"/>
              <a:tabLst>
                <a:tab pos="57150" algn="l"/>
              </a:tabLst>
            </a:pPr>
            <a:r>
              <a:rPr lang="ar-IQ" sz="2400" dirty="0" smtClean="0">
                <a:cs typeface="+mj-cs"/>
              </a:rPr>
              <a:t>زيادة </a:t>
            </a:r>
            <a:r>
              <a:rPr lang="ar-IQ" sz="2400" dirty="0">
                <a:cs typeface="+mj-cs"/>
              </a:rPr>
              <a:t>الاصابة بمرض عفن الرقبة </a:t>
            </a:r>
            <a:r>
              <a:rPr lang="en-US" sz="2400" dirty="0" smtClean="0">
                <a:cs typeface="+mj-cs"/>
              </a:rPr>
              <a:t>.</a:t>
            </a:r>
            <a:endParaRPr lang="en-US" sz="2400" dirty="0">
              <a:cs typeface="+mj-cs"/>
            </a:endParaRPr>
          </a:p>
          <a:p>
            <a:pPr marL="0" indent="0" algn="r">
              <a:lnSpc>
                <a:spcPct val="120000"/>
              </a:lnSpc>
              <a:buNone/>
            </a:pPr>
            <a:endParaRPr lang="en-US" sz="2400" dirty="0">
              <a:cs typeface="+mj-cs"/>
            </a:endParaRPr>
          </a:p>
        </p:txBody>
      </p:sp>
    </p:spTree>
    <p:extLst>
      <p:ext uri="{BB962C8B-B14F-4D97-AF65-F5344CB8AC3E}">
        <p14:creationId xmlns:p14="http://schemas.microsoft.com/office/powerpoint/2010/main" val="3369846775"/>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477000"/>
          </a:xfrm>
        </p:spPr>
        <p:txBody>
          <a:bodyPr>
            <a:normAutofit/>
          </a:bodyPr>
          <a:lstStyle/>
          <a:p>
            <a:pPr marL="0" lvl="0" indent="0" algn="just" rtl="1">
              <a:spcBef>
                <a:spcPts val="0"/>
              </a:spcBef>
              <a:spcAft>
                <a:spcPts val="1000"/>
              </a:spcAft>
              <a:buNone/>
              <a:tabLst>
                <a:tab pos="57150" algn="l"/>
              </a:tabLst>
            </a:pPr>
            <a:r>
              <a:rPr lang="en-US" sz="2400" dirty="0" smtClean="0">
                <a:solidFill>
                  <a:prstClr val="black"/>
                </a:solidFill>
                <a:cs typeface="+mj-cs"/>
              </a:rPr>
              <a:t>       </a:t>
            </a:r>
            <a:r>
              <a:rPr lang="ar-IQ" sz="2400" dirty="0" smtClean="0">
                <a:solidFill>
                  <a:prstClr val="black"/>
                </a:solidFill>
                <a:cs typeface="+mj-cs"/>
              </a:rPr>
              <a:t>تؤدي </a:t>
            </a:r>
            <a:r>
              <a:rPr lang="ar-IQ" sz="2400" dirty="0">
                <a:solidFill>
                  <a:schemeClr val="accent6">
                    <a:lumMod val="75000"/>
                  </a:schemeClr>
                </a:solidFill>
                <a:cs typeface="+mj-cs"/>
              </a:rPr>
              <a:t>زيادة الرطوبة </a:t>
            </a:r>
            <a:r>
              <a:rPr lang="ar-IQ" sz="2400" dirty="0">
                <a:solidFill>
                  <a:prstClr val="black"/>
                </a:solidFill>
                <a:cs typeface="+mj-cs"/>
              </a:rPr>
              <a:t>خلال المراحل المتأخرة من تكوين الابصال الى:</a:t>
            </a:r>
            <a:endParaRPr lang="en-US" sz="2400" dirty="0">
              <a:solidFill>
                <a:prstClr val="black"/>
              </a:solidFill>
              <a:cs typeface="+mj-cs"/>
            </a:endParaRPr>
          </a:p>
          <a:p>
            <a:pPr marL="457200" lvl="0" indent="-457200" algn="just" rtl="1">
              <a:spcAft>
                <a:spcPts val="1000"/>
              </a:spcAft>
              <a:buClr>
                <a:srgbClr val="FF3399"/>
              </a:buClr>
              <a:buFont typeface="+mj-lt"/>
              <a:buAutoNum type="arabicPeriod"/>
              <a:tabLst>
                <a:tab pos="57150" algn="l"/>
              </a:tabLst>
            </a:pPr>
            <a:r>
              <a:rPr lang="ar-IQ" sz="2400" dirty="0" smtClean="0">
                <a:solidFill>
                  <a:prstClr val="black"/>
                </a:solidFill>
                <a:cs typeface="+mj-cs"/>
              </a:rPr>
              <a:t>تأخير </a:t>
            </a:r>
            <a:r>
              <a:rPr lang="ar-IQ" sz="2400" dirty="0">
                <a:solidFill>
                  <a:prstClr val="black"/>
                </a:solidFill>
                <a:cs typeface="+mj-cs"/>
              </a:rPr>
              <a:t>النضج </a:t>
            </a:r>
            <a:endParaRPr lang="en-US" sz="2400" dirty="0">
              <a:solidFill>
                <a:prstClr val="black"/>
              </a:solidFill>
              <a:cs typeface="+mj-cs"/>
            </a:endParaRPr>
          </a:p>
          <a:p>
            <a:pPr marL="457200" lvl="0" indent="-457200" algn="just" rtl="1">
              <a:spcAft>
                <a:spcPts val="1000"/>
              </a:spcAft>
              <a:buClr>
                <a:srgbClr val="FF3399"/>
              </a:buClr>
              <a:buFont typeface="+mj-lt"/>
              <a:buAutoNum type="arabicPeriod"/>
              <a:tabLst>
                <a:tab pos="57150" algn="l"/>
              </a:tabLst>
            </a:pPr>
            <a:r>
              <a:rPr lang="ar-IQ" sz="2400" dirty="0" smtClean="0">
                <a:solidFill>
                  <a:prstClr val="black"/>
                </a:solidFill>
                <a:cs typeface="+mj-cs"/>
              </a:rPr>
              <a:t>خفض </a:t>
            </a:r>
            <a:r>
              <a:rPr lang="ar-IQ" sz="2400" dirty="0">
                <a:solidFill>
                  <a:prstClr val="black"/>
                </a:solidFill>
                <a:cs typeface="+mj-cs"/>
              </a:rPr>
              <a:t>نوعية الابصال المتكونة. </a:t>
            </a:r>
            <a:endParaRPr lang="en-US" sz="2400" dirty="0" smtClean="0">
              <a:solidFill>
                <a:prstClr val="black"/>
              </a:solidFill>
              <a:cs typeface="+mj-cs"/>
            </a:endParaRPr>
          </a:p>
          <a:p>
            <a:pPr marL="0" indent="0" algn="just" rtl="1">
              <a:lnSpc>
                <a:spcPct val="110000"/>
              </a:lnSpc>
              <a:buNone/>
            </a:pPr>
            <a:r>
              <a:rPr lang="en-US" sz="2400" dirty="0" smtClean="0">
                <a:cs typeface="+mj-cs"/>
              </a:rPr>
              <a:t>      </a:t>
            </a:r>
            <a:r>
              <a:rPr lang="ar-IQ" sz="2400" dirty="0" smtClean="0">
                <a:cs typeface="+mj-cs"/>
              </a:rPr>
              <a:t>يؤدي </a:t>
            </a:r>
            <a:r>
              <a:rPr lang="ar-IQ" sz="2400" dirty="0">
                <a:solidFill>
                  <a:schemeClr val="accent6">
                    <a:lumMod val="75000"/>
                  </a:schemeClr>
                </a:solidFill>
                <a:cs typeface="+mj-cs"/>
              </a:rPr>
              <a:t>عدم إنتظام الري ( إطالة الفترات بين الريات اي نقص الري الشديد يلية الري) </a:t>
            </a:r>
            <a:r>
              <a:rPr lang="ar-IQ" sz="2400" dirty="0">
                <a:cs typeface="+mj-cs"/>
              </a:rPr>
              <a:t>الى زيادة نسبة الابصال المزدوجة.</a:t>
            </a:r>
            <a:endParaRPr lang="en-US" sz="2400" dirty="0">
              <a:cs typeface="+mj-cs"/>
            </a:endParaRPr>
          </a:p>
          <a:p>
            <a:pPr algn="just" rtl="1">
              <a:lnSpc>
                <a:spcPct val="110000"/>
              </a:lnSpc>
              <a:buFont typeface="Wingdings"/>
              <a:buChar char="§"/>
            </a:pPr>
            <a:r>
              <a:rPr lang="ar-IQ" sz="2400" dirty="0" smtClean="0">
                <a:cs typeface="+mj-cs"/>
              </a:rPr>
              <a:t>يجب </a:t>
            </a:r>
            <a:r>
              <a:rPr lang="ar-IQ" sz="2400" dirty="0">
                <a:cs typeface="+mj-cs"/>
              </a:rPr>
              <a:t>وقف الري خاصة في الاراضي الطينية قبل الحصاد بحوالي 3 – 4 أسابيع اي عند بداية مرحلة نضج الابصال لان أستمرار الري خلال هذه المرحلة يؤدي الى احداث التاثيرات التالية:</a:t>
            </a:r>
            <a:endParaRPr lang="en-US" sz="2400" dirty="0">
              <a:cs typeface="+mj-cs"/>
            </a:endParaRPr>
          </a:p>
          <a:p>
            <a:pPr marL="457200" indent="-457200" algn="just" rtl="1">
              <a:lnSpc>
                <a:spcPct val="110000"/>
              </a:lnSpc>
              <a:buClr>
                <a:srgbClr val="FF3399"/>
              </a:buClr>
              <a:buFont typeface="+mj-lt"/>
              <a:buAutoNum type="arabicPeriod"/>
            </a:pPr>
            <a:r>
              <a:rPr lang="ar-IQ" sz="2400" dirty="0" smtClean="0">
                <a:cs typeface="+mj-cs"/>
              </a:rPr>
              <a:t>استمرار </a:t>
            </a:r>
            <a:r>
              <a:rPr lang="ar-IQ" sz="2400" dirty="0">
                <a:cs typeface="+mj-cs"/>
              </a:rPr>
              <a:t>النمو الخضري واستمرار تكوين الجذور مما يؤدي الى تعقيد عملية العلاج التجفيفي بعد الحصاد. كما يؤدي استمرار النمو الخضري الى صعوبة جفاف عنق البصلة وزيادة سمكها ويعد عيبا″ تجاريا″ويزيد من فرصة اصابة الابصال بأمراض المخزن.</a:t>
            </a:r>
            <a:endParaRPr lang="en-US" sz="2400" dirty="0">
              <a:cs typeface="+mj-cs"/>
            </a:endParaRPr>
          </a:p>
          <a:p>
            <a:pPr marL="457200" indent="-457200" algn="just" rtl="1">
              <a:lnSpc>
                <a:spcPct val="110000"/>
              </a:lnSpc>
              <a:buClr>
                <a:srgbClr val="FF3399"/>
              </a:buClr>
              <a:buFont typeface="+mj-lt"/>
              <a:buAutoNum type="arabicPeriod"/>
            </a:pPr>
            <a:r>
              <a:rPr lang="ar-IQ" sz="2400" dirty="0" smtClean="0">
                <a:cs typeface="+mj-cs"/>
              </a:rPr>
              <a:t>يلتصق </a:t>
            </a:r>
            <a:r>
              <a:rPr lang="ar-IQ" sz="2400" dirty="0">
                <a:cs typeface="+mj-cs"/>
              </a:rPr>
              <a:t>الطين بالابصال عند حصادها ويزيد من فرصة اصابتها بالامراض كما يقلل من صلاحيتها للتخزين.</a:t>
            </a:r>
            <a:endParaRPr lang="en-US" sz="2400" dirty="0">
              <a:cs typeface="+mj-cs"/>
            </a:endParaRPr>
          </a:p>
          <a:p>
            <a:pPr marL="0" lvl="0" indent="0" algn="just" rtl="1">
              <a:lnSpc>
                <a:spcPct val="110000"/>
              </a:lnSpc>
              <a:spcAft>
                <a:spcPts val="1000"/>
              </a:spcAft>
              <a:buClr>
                <a:srgbClr val="FF3399"/>
              </a:buClr>
              <a:buNone/>
              <a:tabLst>
                <a:tab pos="57150" algn="l"/>
              </a:tabLst>
            </a:pPr>
            <a:endParaRPr lang="en-US" sz="2400" dirty="0">
              <a:solidFill>
                <a:prstClr val="black"/>
              </a:solidFill>
              <a:cs typeface="+mj-cs"/>
            </a:endParaRPr>
          </a:p>
          <a:p>
            <a:pPr marL="0" indent="0" algn="r">
              <a:buNone/>
            </a:pPr>
            <a:endParaRPr lang="en-US" sz="2400" dirty="0">
              <a:cs typeface="+mj-cs"/>
            </a:endParaRPr>
          </a:p>
        </p:txBody>
      </p:sp>
    </p:spTree>
    <p:extLst>
      <p:ext uri="{BB962C8B-B14F-4D97-AF65-F5344CB8AC3E}">
        <p14:creationId xmlns:p14="http://schemas.microsoft.com/office/powerpoint/2010/main" val="1863942039"/>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lnSpcReduction="10000"/>
          </a:bodyPr>
          <a:lstStyle/>
          <a:p>
            <a:pPr lvl="0" algn="just" rtl="1">
              <a:spcBef>
                <a:spcPts val="0"/>
              </a:spcBef>
              <a:spcAft>
                <a:spcPts val="1000"/>
              </a:spcAft>
              <a:buFont typeface="Wingdings" panose="05000000000000000000" pitchFamily="2" charset="2"/>
              <a:buChar char="Ø"/>
              <a:tabLst>
                <a:tab pos="57150" algn="l"/>
              </a:tabLst>
            </a:pPr>
            <a:endParaRPr lang="en-US" sz="2400" b="1" dirty="0" smtClean="0">
              <a:solidFill>
                <a:srgbClr val="C00000"/>
              </a:solidFill>
              <a:latin typeface="Times New Roman"/>
              <a:ea typeface="Times New Roman"/>
              <a:cs typeface="+mj-cs"/>
            </a:endParaRPr>
          </a:p>
          <a:p>
            <a:pPr lvl="0" algn="just" rtl="1">
              <a:spcBef>
                <a:spcPts val="0"/>
              </a:spcBef>
              <a:spcAft>
                <a:spcPts val="1000"/>
              </a:spcAft>
              <a:buFont typeface="Wingdings" panose="05000000000000000000" pitchFamily="2" charset="2"/>
              <a:buChar char="Ø"/>
              <a:tabLst>
                <a:tab pos="57150" algn="l"/>
              </a:tabLst>
            </a:pPr>
            <a:endParaRPr lang="en-US" sz="2400" b="1" dirty="0">
              <a:solidFill>
                <a:srgbClr val="C00000"/>
              </a:solidFill>
              <a:latin typeface="Times New Roman"/>
              <a:ea typeface="Times New Roman"/>
              <a:cs typeface="+mj-cs"/>
            </a:endParaRPr>
          </a:p>
          <a:p>
            <a:pPr lvl="0" algn="just" rtl="1">
              <a:spcBef>
                <a:spcPts val="0"/>
              </a:spcBef>
              <a:spcAft>
                <a:spcPts val="1000"/>
              </a:spcAft>
              <a:buFont typeface="Wingdings" panose="05000000000000000000" pitchFamily="2" charset="2"/>
              <a:buChar char="Ø"/>
              <a:tabLst>
                <a:tab pos="57150" algn="l"/>
              </a:tabLst>
            </a:pPr>
            <a:r>
              <a:rPr lang="ar-IQ" sz="2400" b="1" dirty="0" smtClean="0">
                <a:solidFill>
                  <a:srgbClr val="C00000"/>
                </a:solidFill>
                <a:latin typeface="Times New Roman"/>
                <a:ea typeface="Times New Roman"/>
                <a:cs typeface="+mj-cs"/>
              </a:rPr>
              <a:t>الترقيع  </a:t>
            </a:r>
            <a:r>
              <a:rPr lang="ar-IQ" sz="2400" b="1" dirty="0">
                <a:solidFill>
                  <a:srgbClr val="C00000"/>
                </a:solidFill>
                <a:latin typeface="Times New Roman"/>
                <a:ea typeface="Times New Roman"/>
                <a:cs typeface="+mj-cs"/>
              </a:rPr>
              <a:t>والخف  والعزق</a:t>
            </a:r>
            <a:endParaRPr lang="en-US" sz="2400" dirty="0">
              <a:solidFill>
                <a:srgbClr val="C00000"/>
              </a:solidFill>
              <a:latin typeface="Times New Roman"/>
              <a:ea typeface="Times New Roman"/>
              <a:cs typeface="+mj-cs"/>
            </a:endParaRPr>
          </a:p>
          <a:p>
            <a:pPr algn="just" rtl="1">
              <a:buFont typeface="Wingdings"/>
              <a:buChar char="§"/>
            </a:pPr>
            <a:r>
              <a:rPr lang="ar-IQ" sz="2400" dirty="0" smtClean="0">
                <a:ea typeface="Times New Roman"/>
                <a:cs typeface="+mj-cs"/>
              </a:rPr>
              <a:t>تجرى </a:t>
            </a:r>
            <a:r>
              <a:rPr lang="ar-IQ" sz="2400" dirty="0">
                <a:ea typeface="Times New Roman"/>
                <a:cs typeface="+mj-cs"/>
              </a:rPr>
              <a:t>عملية الترقيع عند الزراعة بالشتل عن طريق إعادة زراعة الجور الغائبة </a:t>
            </a:r>
            <a:r>
              <a:rPr lang="ar-IQ" sz="2400" dirty="0" smtClean="0">
                <a:ea typeface="Times New Roman"/>
                <a:cs typeface="+mj-cs"/>
              </a:rPr>
              <a:t>(الفاشلة) </a:t>
            </a:r>
            <a:r>
              <a:rPr lang="ar-IQ" sz="2400" dirty="0">
                <a:ea typeface="Times New Roman"/>
                <a:cs typeface="+mj-cs"/>
              </a:rPr>
              <a:t>اثناء الرية الاولى بعد الشتل ويكون ذلك بعد حوالي 2 – 3  أسابيع من الزراعة. </a:t>
            </a:r>
            <a:endParaRPr lang="ar-IQ" sz="2400" dirty="0" smtClean="0">
              <a:ea typeface="Times New Roman"/>
              <a:cs typeface="+mj-cs"/>
            </a:endParaRPr>
          </a:p>
          <a:p>
            <a:pPr algn="just" rtl="1">
              <a:buFont typeface="Wingdings"/>
              <a:buChar char="§"/>
            </a:pPr>
            <a:r>
              <a:rPr lang="ar-IQ" sz="2400" dirty="0" smtClean="0">
                <a:ea typeface="Times New Roman"/>
                <a:cs typeface="+mj-cs"/>
              </a:rPr>
              <a:t>اما </a:t>
            </a:r>
            <a:r>
              <a:rPr lang="ar-IQ" sz="2400" dirty="0">
                <a:ea typeface="Times New Roman"/>
                <a:cs typeface="+mj-cs"/>
              </a:rPr>
              <a:t>بالنسبة لعملية الخف فانها لاتجرى الا اذا كانت الزراعة بالبذور مباشرة في الحقل الدائم, </a:t>
            </a:r>
            <a:endParaRPr lang="ar-IQ" sz="2400" dirty="0" smtClean="0">
              <a:ea typeface="Times New Roman"/>
              <a:cs typeface="+mj-cs"/>
            </a:endParaRPr>
          </a:p>
          <a:p>
            <a:pPr algn="just" rtl="1">
              <a:buFont typeface="Wingdings"/>
              <a:buChar char="§"/>
            </a:pPr>
            <a:r>
              <a:rPr lang="ar-IQ" sz="2400" dirty="0" smtClean="0">
                <a:ea typeface="Times New Roman"/>
                <a:cs typeface="+mj-cs"/>
              </a:rPr>
              <a:t>وهي </a:t>
            </a:r>
            <a:r>
              <a:rPr lang="ar-IQ" sz="2400" dirty="0">
                <a:ea typeface="Times New Roman"/>
                <a:cs typeface="+mj-cs"/>
              </a:rPr>
              <a:t>عملية مكلفة ويجب تجنبها قدر الامكان عن طريق خدمة الارض جيدا″ وزراعة بذور عالية الحيوية وبكثافة مناسبة. </a:t>
            </a:r>
            <a:endParaRPr lang="ar-IQ" sz="2400" dirty="0" smtClean="0">
              <a:ea typeface="Times New Roman"/>
              <a:cs typeface="+mj-cs"/>
            </a:endParaRPr>
          </a:p>
          <a:p>
            <a:pPr algn="just" rtl="1">
              <a:buFont typeface="Wingdings"/>
              <a:buChar char="§"/>
            </a:pPr>
            <a:r>
              <a:rPr lang="ar-IQ" sz="2400" dirty="0" smtClean="0">
                <a:ea typeface="Times New Roman"/>
                <a:cs typeface="+mj-cs"/>
              </a:rPr>
              <a:t>اما </a:t>
            </a:r>
            <a:r>
              <a:rPr lang="ar-IQ" sz="2400" dirty="0">
                <a:ea typeface="Times New Roman"/>
                <a:cs typeface="+mj-cs"/>
              </a:rPr>
              <a:t>العزق او التعشيب فقد تحتاج الارض 2 – 3 للعزق وإزالة الحشائش والادغال. </a:t>
            </a:r>
            <a:endParaRPr lang="ar-IQ" sz="2400" dirty="0" smtClean="0">
              <a:ea typeface="Times New Roman"/>
              <a:cs typeface="+mj-cs"/>
            </a:endParaRPr>
          </a:p>
          <a:p>
            <a:pPr algn="just" rtl="1">
              <a:buFont typeface="Wingdings"/>
              <a:buChar char="§"/>
            </a:pPr>
            <a:r>
              <a:rPr lang="ar-IQ" sz="2400" dirty="0" smtClean="0">
                <a:ea typeface="Times New Roman"/>
                <a:cs typeface="+mj-cs"/>
              </a:rPr>
              <a:t>والعزق </a:t>
            </a:r>
            <a:r>
              <a:rPr lang="ar-IQ" sz="2400" dirty="0">
                <a:ea typeface="Times New Roman"/>
                <a:cs typeface="+mj-cs"/>
              </a:rPr>
              <a:t>مهم لنبات البصل مقارنة بنباتات الخضر الاخرى لان المسافة بين النباتات تكون صغيرة وحجم النبات صغير وقد تكون الادغال اكثر واكبر من النبات ذاته لذلك يتطلب محصول البصل عناية خاصة بمكافحة الحشائش لعدم قدرته على منافستها </a:t>
            </a:r>
            <a:r>
              <a:rPr lang="en-US" sz="2400" dirty="0" smtClean="0">
                <a:ea typeface="Times New Roman"/>
                <a:cs typeface="+mj-cs"/>
              </a:rPr>
              <a:t>.</a:t>
            </a:r>
            <a:endParaRPr lang="en-US" sz="2400" dirty="0">
              <a:cs typeface="+mj-cs"/>
            </a:endParaRPr>
          </a:p>
        </p:txBody>
      </p:sp>
    </p:spTree>
    <p:extLst>
      <p:ext uri="{BB962C8B-B14F-4D97-AF65-F5344CB8AC3E}">
        <p14:creationId xmlns:p14="http://schemas.microsoft.com/office/powerpoint/2010/main" val="3552996547"/>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152400"/>
            <a:ext cx="8229600" cy="6400800"/>
          </a:xfrm>
        </p:spPr>
        <p:txBody>
          <a:bodyPr>
            <a:normAutofit/>
          </a:bodyPr>
          <a:lstStyle/>
          <a:p>
            <a:pPr marL="0" marR="0" indent="0" algn="just" rtl="1">
              <a:lnSpc>
                <a:spcPct val="120000"/>
              </a:lnSpc>
              <a:spcBef>
                <a:spcPts val="0"/>
              </a:spcBef>
              <a:spcAft>
                <a:spcPts val="1000"/>
              </a:spcAft>
              <a:buNone/>
              <a:tabLst>
                <a:tab pos="57150" algn="l"/>
              </a:tabLst>
            </a:pPr>
            <a:r>
              <a:rPr lang="en-US" sz="2400" dirty="0" smtClean="0">
                <a:latin typeface="Times New Roman"/>
                <a:ea typeface="Times New Roman"/>
                <a:cs typeface="+mj-cs"/>
              </a:rPr>
              <a:t>       </a:t>
            </a:r>
            <a:r>
              <a:rPr lang="ar-IQ" sz="2400" dirty="0" smtClean="0">
                <a:latin typeface="Times New Roman"/>
                <a:ea typeface="Times New Roman"/>
                <a:cs typeface="+mj-cs"/>
              </a:rPr>
              <a:t>وترجع </a:t>
            </a:r>
            <a:r>
              <a:rPr lang="ar-IQ" sz="2400" dirty="0">
                <a:latin typeface="Times New Roman"/>
                <a:ea typeface="Times New Roman"/>
                <a:cs typeface="+mj-cs"/>
              </a:rPr>
              <a:t>عدم قدرة البصل على منافسة الحشائش الى الاسباب الآتية:</a:t>
            </a:r>
            <a:endParaRPr lang="en-US" sz="2400" dirty="0">
              <a:latin typeface="Times New Roman"/>
              <a:ea typeface="Times New Roman"/>
              <a:cs typeface="+mj-cs"/>
            </a:endParaRPr>
          </a:p>
          <a:p>
            <a:pPr marL="514350" marR="0" indent="-457200" algn="just" rtl="1">
              <a:lnSpc>
                <a:spcPct val="120000"/>
              </a:lnSpc>
              <a:spcBef>
                <a:spcPts val="0"/>
              </a:spcBef>
              <a:spcAft>
                <a:spcPts val="1000"/>
              </a:spcAft>
              <a:buClr>
                <a:srgbClr val="FF3399"/>
              </a:buClr>
              <a:buFont typeface="+mj-lt"/>
              <a:buAutoNum type="arabicPeriod"/>
            </a:pPr>
            <a:r>
              <a:rPr lang="ar-IQ" sz="2400" dirty="0" smtClean="0">
                <a:latin typeface="Times New Roman"/>
                <a:ea typeface="Times New Roman"/>
                <a:cs typeface="+mj-cs"/>
              </a:rPr>
              <a:t>بطء </a:t>
            </a:r>
            <a:r>
              <a:rPr lang="ar-IQ" sz="2400" dirty="0">
                <a:latin typeface="Times New Roman"/>
                <a:ea typeface="Times New Roman"/>
                <a:cs typeface="+mj-cs"/>
              </a:rPr>
              <a:t>إنبات بذور البصل مقارنة ببذور العديد من الحشائش خاصة في درجات الحرارة المنخفضة.</a:t>
            </a:r>
            <a:endParaRPr lang="en-US" sz="2400" dirty="0">
              <a:latin typeface="Times New Roman"/>
              <a:ea typeface="Times New Roman"/>
              <a:cs typeface="+mj-cs"/>
            </a:endParaRPr>
          </a:p>
          <a:p>
            <a:pPr marL="514350" marR="0" indent="-457200" algn="just" rtl="1">
              <a:lnSpc>
                <a:spcPct val="120000"/>
              </a:lnSpc>
              <a:spcBef>
                <a:spcPts val="0"/>
              </a:spcBef>
              <a:spcAft>
                <a:spcPts val="1000"/>
              </a:spcAft>
              <a:buClr>
                <a:srgbClr val="FF3399"/>
              </a:buClr>
              <a:buFont typeface="+mj-lt"/>
              <a:buAutoNum type="arabicPeriod"/>
              <a:tabLst>
                <a:tab pos="327025" algn="l"/>
              </a:tabLst>
            </a:pPr>
            <a:r>
              <a:rPr lang="ar-IQ" sz="2400" dirty="0" smtClean="0">
                <a:latin typeface="Times New Roman"/>
                <a:ea typeface="Times New Roman"/>
                <a:cs typeface="+mj-cs"/>
              </a:rPr>
              <a:t>صغر </a:t>
            </a:r>
            <a:r>
              <a:rPr lang="ar-IQ" sz="2400" dirty="0">
                <a:latin typeface="Times New Roman"/>
                <a:ea typeface="Times New Roman"/>
                <a:cs typeface="+mj-cs"/>
              </a:rPr>
              <a:t>حجم نبات البصل بعد إنباته مباشرة وانخفاض معدل النمو النسبي للنبات مقارنة بالحشائش.</a:t>
            </a:r>
            <a:endParaRPr lang="en-US" sz="2400" dirty="0">
              <a:latin typeface="Times New Roman"/>
              <a:ea typeface="Times New Roman"/>
              <a:cs typeface="+mj-cs"/>
            </a:endParaRPr>
          </a:p>
          <a:p>
            <a:pPr marL="457200" marR="0" indent="-457200" algn="just" rtl="1">
              <a:lnSpc>
                <a:spcPct val="120000"/>
              </a:lnSpc>
              <a:spcBef>
                <a:spcPts val="0"/>
              </a:spcBef>
              <a:spcAft>
                <a:spcPts val="1000"/>
              </a:spcAft>
              <a:buClr>
                <a:srgbClr val="FF3399"/>
              </a:buClr>
              <a:buFont typeface="+mj-lt"/>
              <a:buAutoNum type="arabicPeriod"/>
            </a:pPr>
            <a:r>
              <a:rPr lang="ar-IQ" sz="2400" dirty="0" smtClean="0">
                <a:latin typeface="Times New Roman"/>
                <a:ea typeface="Times New Roman"/>
                <a:cs typeface="+mj-cs"/>
              </a:rPr>
              <a:t>طبيعة </a:t>
            </a:r>
            <a:r>
              <a:rPr lang="ar-IQ" sz="2400" dirty="0">
                <a:latin typeface="Times New Roman"/>
                <a:ea typeface="Times New Roman"/>
                <a:cs typeface="+mj-cs"/>
              </a:rPr>
              <a:t>النمو القائم للنبات التي لاتحجب الشمس بصورة مؤثرة عن الحشائش الحديثة الانبات الامر الذي يعطيها فرصة النمو القوي ومنافسة المحصول.</a:t>
            </a:r>
            <a:endParaRPr lang="en-US" sz="2400" dirty="0">
              <a:latin typeface="Times New Roman"/>
              <a:ea typeface="Times New Roman"/>
              <a:cs typeface="+mj-cs"/>
            </a:endParaRPr>
          </a:p>
          <a:p>
            <a:pPr marL="457200" marR="0" indent="-457200" algn="just" rtl="1">
              <a:lnSpc>
                <a:spcPct val="120000"/>
              </a:lnSpc>
              <a:spcBef>
                <a:spcPts val="0"/>
              </a:spcBef>
              <a:spcAft>
                <a:spcPts val="1000"/>
              </a:spcAft>
              <a:buClr>
                <a:srgbClr val="FF3399"/>
              </a:buClr>
              <a:buFont typeface="+mj-lt"/>
              <a:buAutoNum type="arabicPeriod"/>
              <a:tabLst>
                <a:tab pos="57150" algn="l"/>
              </a:tabLst>
            </a:pPr>
            <a:r>
              <a:rPr lang="ar-IQ" sz="2400" dirty="0" smtClean="0">
                <a:latin typeface="Times New Roman"/>
                <a:ea typeface="Times New Roman"/>
                <a:cs typeface="+mj-cs"/>
              </a:rPr>
              <a:t>النمو </a:t>
            </a:r>
            <a:r>
              <a:rPr lang="ar-IQ" sz="2400" dirty="0">
                <a:latin typeface="Times New Roman"/>
                <a:ea typeface="Times New Roman"/>
                <a:cs typeface="+mj-cs"/>
              </a:rPr>
              <a:t>السطحي لجذور البصل وقلة كثافتها.</a:t>
            </a:r>
            <a:endParaRPr lang="en-US" sz="2400" dirty="0">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يبدأ </a:t>
            </a:r>
            <a:r>
              <a:rPr lang="ar-IQ" sz="2400" dirty="0">
                <a:latin typeface="Times New Roman"/>
                <a:ea typeface="Times New Roman"/>
                <a:cs typeface="+mj-cs"/>
              </a:rPr>
              <a:t>العزق السطحي بهدف التخلص من الحشائش بمجرد ظهور النباتات فوق سطح التربة </a:t>
            </a:r>
            <a:r>
              <a:rPr lang="ar-IQ" sz="2400" dirty="0" smtClean="0">
                <a:latin typeface="Times New Roman"/>
                <a:ea typeface="Times New Roman"/>
                <a:cs typeface="+mj-cs"/>
              </a:rPr>
              <a:t>(في </a:t>
            </a:r>
            <a:r>
              <a:rPr lang="ar-IQ" sz="2400" dirty="0">
                <a:latin typeface="Times New Roman"/>
                <a:ea typeface="Times New Roman"/>
                <a:cs typeface="+mj-cs"/>
              </a:rPr>
              <a:t>حالة الزراعة المباشرة) أو بعد الشتل بحوالي 2 – 3 أسابيع ويستمر كل اسبوعين ويتوقف قبل الحصاد بعدة اسابيع الى ان تتعارض النموات الخضرية للنبات مع سهولة اجراء عملية العزق.</a:t>
            </a:r>
            <a:endParaRPr lang="en-US" sz="2400" dirty="0">
              <a:latin typeface="Times New Roman"/>
              <a:ea typeface="Times New Roman"/>
              <a:cs typeface="+mj-cs"/>
            </a:endParaRPr>
          </a:p>
          <a:p>
            <a:pPr algn="just">
              <a:lnSpc>
                <a:spcPct val="120000"/>
              </a:lnSpc>
            </a:pPr>
            <a:endParaRPr lang="en-US" sz="2400" dirty="0">
              <a:cs typeface="+mj-cs"/>
            </a:endParaRPr>
          </a:p>
        </p:txBody>
      </p:sp>
    </p:spTree>
    <p:extLst>
      <p:ext uri="{BB962C8B-B14F-4D97-AF65-F5344CB8AC3E}">
        <p14:creationId xmlns:p14="http://schemas.microsoft.com/office/powerpoint/2010/main" val="3947762928"/>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57800"/>
          </a:xfrm>
        </p:spPr>
        <p:txBody>
          <a:bodyPr>
            <a:noAutofit/>
          </a:bodyPr>
          <a:lstStyle/>
          <a:p>
            <a:pPr lvl="0" algn="just" rtl="1">
              <a:lnSpc>
                <a:spcPct val="120000"/>
              </a:lnSpc>
              <a:spcBef>
                <a:spcPts val="0"/>
              </a:spcBef>
              <a:spcAft>
                <a:spcPts val="1000"/>
              </a:spcAft>
              <a:buFont typeface="Wingdings" panose="05000000000000000000" pitchFamily="2" charset="2"/>
              <a:buChar char="Ø"/>
              <a:tabLst>
                <a:tab pos="237490" algn="l"/>
              </a:tabLst>
            </a:pPr>
            <a:r>
              <a:rPr lang="ar-IQ" sz="2400" b="1" dirty="0" smtClean="0">
                <a:solidFill>
                  <a:srgbClr val="C00000"/>
                </a:solidFill>
                <a:latin typeface="Times New Roman"/>
                <a:ea typeface="Times New Roman"/>
                <a:cs typeface="+mj-cs"/>
              </a:rPr>
              <a:t>التسميد</a:t>
            </a:r>
            <a:endParaRPr lang="en-US" sz="2400" dirty="0">
              <a:solidFill>
                <a:srgbClr val="C00000"/>
              </a:solidFill>
              <a:latin typeface="Times New Roman"/>
              <a:ea typeface="Times New Roman"/>
              <a:cs typeface="+mj-cs"/>
            </a:endParaRPr>
          </a:p>
          <a:p>
            <a:pPr algn="just" rtl="1">
              <a:lnSpc>
                <a:spcPct val="120000"/>
              </a:lnSpc>
              <a:buFont typeface="Wingdings"/>
              <a:buChar char="§"/>
            </a:pPr>
            <a:r>
              <a:rPr lang="ar-IQ" sz="2000" dirty="0" smtClean="0">
                <a:ea typeface="Times New Roman"/>
                <a:cs typeface="+mj-cs"/>
              </a:rPr>
              <a:t>ان </a:t>
            </a:r>
            <a:r>
              <a:rPr lang="ar-IQ" sz="2000" dirty="0">
                <a:ea typeface="Times New Roman"/>
                <a:cs typeface="+mj-cs"/>
              </a:rPr>
              <a:t>الهدف من تسميد البصل هو الحصول على اكبر قدر من النمو الخضري قبل ان تبدأ النباتات في تكوين </a:t>
            </a:r>
            <a:r>
              <a:rPr lang="ar-IQ" sz="2000" dirty="0" smtClean="0">
                <a:ea typeface="Times New Roman"/>
                <a:cs typeface="+mj-cs"/>
              </a:rPr>
              <a:t>الابصال,</a:t>
            </a:r>
          </a:p>
          <a:p>
            <a:pPr algn="just" rtl="1">
              <a:lnSpc>
                <a:spcPct val="120000"/>
              </a:lnSpc>
              <a:buFont typeface="Wingdings"/>
              <a:buChar char="§"/>
            </a:pPr>
            <a:r>
              <a:rPr lang="ar-IQ" sz="2000" dirty="0" smtClean="0">
                <a:ea typeface="Times New Roman"/>
                <a:cs typeface="+mj-cs"/>
              </a:rPr>
              <a:t>ولأنه </a:t>
            </a:r>
            <a:r>
              <a:rPr lang="ar-IQ" sz="2000" dirty="0">
                <a:ea typeface="Times New Roman"/>
                <a:cs typeface="+mj-cs"/>
              </a:rPr>
              <a:t>ينمو تحت سطح التربة  فهو يحتاج الى مواد خازنة الا ان زيادة النتروجين عن حد معين يؤدي الى اتجاه النبات لتكوين نمو خضري غزير وتأخير تكوين الابصال وقلة </a:t>
            </a:r>
            <a:r>
              <a:rPr lang="ar-IQ" sz="2000" dirty="0" smtClean="0">
                <a:ea typeface="Times New Roman"/>
                <a:cs typeface="+mj-cs"/>
              </a:rPr>
              <a:t>الحاصل</a:t>
            </a:r>
          </a:p>
          <a:p>
            <a:pPr algn="just" rtl="1">
              <a:lnSpc>
                <a:spcPct val="120000"/>
              </a:lnSpc>
              <a:buFont typeface="Wingdings"/>
              <a:buChar char="§"/>
            </a:pPr>
            <a:r>
              <a:rPr lang="ar-IQ" sz="2000" dirty="0" smtClean="0">
                <a:ea typeface="Times New Roman"/>
                <a:cs typeface="+mj-cs"/>
              </a:rPr>
              <a:t> </a:t>
            </a:r>
            <a:r>
              <a:rPr lang="ar-IQ" sz="2000" dirty="0">
                <a:ea typeface="Times New Roman"/>
                <a:cs typeface="+mj-cs"/>
              </a:rPr>
              <a:t>فضلا عن ان زيادة النتروجين تؤدي الى عدم الحصول على ابصال ذات جودة جيدة وتكون سريعة التلف عند الخزن</a:t>
            </a:r>
            <a:r>
              <a:rPr lang="ar-IQ" sz="2000" dirty="0" smtClean="0">
                <a:ea typeface="Times New Roman"/>
                <a:cs typeface="+mj-cs"/>
              </a:rPr>
              <a:t>,</a:t>
            </a:r>
          </a:p>
          <a:p>
            <a:pPr algn="just" rtl="1">
              <a:lnSpc>
                <a:spcPct val="120000"/>
              </a:lnSpc>
              <a:buFont typeface="Wingdings"/>
              <a:buChar char="§"/>
            </a:pPr>
            <a:r>
              <a:rPr lang="ar-IQ" sz="2000" dirty="0" smtClean="0">
                <a:ea typeface="Times New Roman"/>
                <a:cs typeface="+mj-cs"/>
              </a:rPr>
              <a:t> كما </a:t>
            </a:r>
            <a:r>
              <a:rPr lang="ar-IQ" sz="2000" dirty="0">
                <a:ea typeface="Times New Roman"/>
                <a:cs typeface="+mj-cs"/>
              </a:rPr>
              <a:t>ان وقت اضافة النتروجين مهم ويؤثر على النباتات ونوعية </a:t>
            </a:r>
            <a:r>
              <a:rPr lang="ar-IQ" sz="2000" dirty="0" smtClean="0">
                <a:ea typeface="Times New Roman"/>
                <a:cs typeface="+mj-cs"/>
              </a:rPr>
              <a:t>الابصال</a:t>
            </a:r>
          </a:p>
          <a:p>
            <a:pPr algn="just" rtl="1">
              <a:lnSpc>
                <a:spcPct val="120000"/>
              </a:lnSpc>
              <a:buFont typeface="Wingdings"/>
              <a:buChar char="§"/>
            </a:pPr>
            <a:r>
              <a:rPr lang="ar-IQ" sz="2000" dirty="0" smtClean="0">
                <a:ea typeface="Times New Roman"/>
                <a:cs typeface="+mj-cs"/>
              </a:rPr>
              <a:t> </a:t>
            </a:r>
            <a:r>
              <a:rPr lang="ar-IQ" sz="2000" dirty="0">
                <a:ea typeface="Times New Roman"/>
                <a:cs typeface="+mj-cs"/>
              </a:rPr>
              <a:t>إذ ان اضافته متأخرا″ اي في مراحل النمو المتأخرة او اضافته على دفعتين فأنه يؤدي الى تأخير نضج الابصال مقارنة باضافته كدفعة واحدة في المراحل الاولى من النمو بحيث يتكون في النبات النمو الخضري اللازم له. </a:t>
            </a:r>
            <a:endParaRPr lang="en-US" sz="2000" dirty="0">
              <a:cs typeface="+mj-cs"/>
            </a:endParaRPr>
          </a:p>
        </p:txBody>
      </p:sp>
    </p:spTree>
    <p:extLst>
      <p:ext uri="{BB962C8B-B14F-4D97-AF65-F5344CB8AC3E}">
        <p14:creationId xmlns:p14="http://schemas.microsoft.com/office/powerpoint/2010/main" val="4261891383"/>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rtl="1">
              <a:buFont typeface="Wingdings"/>
              <a:buChar char="§"/>
            </a:pPr>
            <a:r>
              <a:rPr lang="ar-IQ" sz="2400" dirty="0" smtClean="0">
                <a:ea typeface="Times New Roman"/>
                <a:cs typeface="+mj-cs"/>
              </a:rPr>
              <a:t>ويعد </a:t>
            </a:r>
            <a:r>
              <a:rPr lang="ar-IQ" sz="2400" dirty="0">
                <a:ea typeface="Times New Roman"/>
                <a:cs typeface="+mj-cs"/>
              </a:rPr>
              <a:t>البوتاسيوم من العناصر المهمة للنبات ويؤدي نقصه الى منع تكوين </a:t>
            </a:r>
            <a:r>
              <a:rPr lang="ar-IQ" sz="2400" dirty="0" smtClean="0">
                <a:ea typeface="Times New Roman"/>
                <a:cs typeface="+mj-cs"/>
              </a:rPr>
              <a:t>الابصال.</a:t>
            </a:r>
          </a:p>
          <a:p>
            <a:pPr algn="just" rtl="1">
              <a:buFont typeface="Wingdings"/>
              <a:buChar char="§"/>
            </a:pPr>
            <a:r>
              <a:rPr lang="ar-IQ" sz="2400" dirty="0" smtClean="0">
                <a:ea typeface="Times New Roman"/>
                <a:cs typeface="+mj-cs"/>
              </a:rPr>
              <a:t>لذلك </a:t>
            </a:r>
            <a:r>
              <a:rPr lang="ar-IQ" sz="2400" dirty="0">
                <a:ea typeface="Times New Roman"/>
                <a:cs typeface="+mj-cs"/>
              </a:rPr>
              <a:t>يجب اضافته حتى في حالة وجود كمية جاهزة منه في التربة للحفاظ على نسبته في السنوات القادمة. </a:t>
            </a:r>
            <a:endParaRPr lang="ar-IQ" sz="2400" dirty="0" smtClean="0">
              <a:ea typeface="Times New Roman"/>
              <a:cs typeface="+mj-cs"/>
            </a:endParaRPr>
          </a:p>
          <a:p>
            <a:pPr algn="just" rtl="1">
              <a:buFont typeface="Wingdings"/>
              <a:buChar char="§"/>
            </a:pPr>
            <a:r>
              <a:rPr lang="ar-IQ" sz="2400" dirty="0" smtClean="0">
                <a:ea typeface="Times New Roman"/>
                <a:cs typeface="+mj-cs"/>
              </a:rPr>
              <a:t>ويؤدي </a:t>
            </a:r>
            <a:r>
              <a:rPr lang="ar-IQ" sz="2400" dirty="0">
                <a:ea typeface="Times New Roman"/>
                <a:cs typeface="+mj-cs"/>
              </a:rPr>
              <a:t>الفسفور الى زيادة سمك حراشيف البصل وبهذا يزداد احتمال شحن وتخزين الابصال</a:t>
            </a:r>
            <a:r>
              <a:rPr lang="ar-IQ" sz="2400" dirty="0" smtClean="0">
                <a:ea typeface="Times New Roman"/>
                <a:cs typeface="+mj-cs"/>
              </a:rPr>
              <a:t>.</a:t>
            </a:r>
          </a:p>
          <a:p>
            <a:pPr algn="just" rtl="1">
              <a:buFont typeface="Wingdings"/>
              <a:buChar char="§"/>
            </a:pPr>
            <a:r>
              <a:rPr lang="ar-IQ" sz="2400" dirty="0" smtClean="0">
                <a:ea typeface="Times New Roman"/>
                <a:cs typeface="+mj-cs"/>
              </a:rPr>
              <a:t> </a:t>
            </a:r>
            <a:r>
              <a:rPr lang="ar-IQ" sz="2400" dirty="0">
                <a:ea typeface="Times New Roman"/>
                <a:cs typeface="+mj-cs"/>
              </a:rPr>
              <a:t>كما لوحظ ايضا″ ان نقص النحاس يؤدي الى ظهور تلون في النباتات وفي هذه الحالة ينصح بأضافة كبريتات النحاس عند الحاجة. </a:t>
            </a:r>
            <a:endParaRPr lang="ar-IQ" sz="2400" dirty="0" smtClean="0">
              <a:ea typeface="Times New Roman"/>
              <a:cs typeface="+mj-cs"/>
            </a:endParaRPr>
          </a:p>
          <a:p>
            <a:pPr algn="just" rtl="1">
              <a:buFont typeface="Wingdings"/>
              <a:buChar char="§"/>
            </a:pPr>
            <a:r>
              <a:rPr lang="ar-IQ" sz="2400" dirty="0" smtClean="0">
                <a:ea typeface="Times New Roman"/>
                <a:cs typeface="+mj-cs"/>
              </a:rPr>
              <a:t>تعتمد </a:t>
            </a:r>
            <a:r>
              <a:rPr lang="ar-IQ" sz="2400" dirty="0">
                <a:ea typeface="Times New Roman"/>
                <a:cs typeface="+mj-cs"/>
              </a:rPr>
              <a:t>كمية الاسمدة المضافة على خصوبة التربة ومسافة وكثافة الزراعة ودرجة حموضة التربة والبزل ومعاملات التسميد ونوعية الاسمدة المضافة. </a:t>
            </a:r>
            <a:endParaRPr lang="ar-IQ" sz="2400" dirty="0" smtClean="0">
              <a:ea typeface="Times New Roman"/>
              <a:cs typeface="+mj-cs"/>
            </a:endParaRPr>
          </a:p>
          <a:p>
            <a:pPr algn="just" rtl="1">
              <a:buFont typeface="Wingdings"/>
              <a:buChar char="§"/>
            </a:pPr>
            <a:r>
              <a:rPr lang="ar-IQ" sz="2400" dirty="0" smtClean="0">
                <a:ea typeface="Times New Roman"/>
                <a:cs typeface="+mj-cs"/>
              </a:rPr>
              <a:t>ينصح </a:t>
            </a:r>
            <a:r>
              <a:rPr lang="ar-IQ" sz="2400" dirty="0">
                <a:ea typeface="Times New Roman"/>
                <a:cs typeface="+mj-cs"/>
              </a:rPr>
              <a:t>بأضافة 10سم</a:t>
            </a:r>
            <a:r>
              <a:rPr lang="ar-IQ" sz="2400" baseline="30000" dirty="0">
                <a:ea typeface="Times New Roman"/>
                <a:cs typeface="+mj-cs"/>
              </a:rPr>
              <a:t>3</a:t>
            </a:r>
            <a:r>
              <a:rPr lang="ar-IQ" sz="2400" dirty="0">
                <a:ea typeface="Times New Roman"/>
                <a:cs typeface="+mj-cs"/>
              </a:rPr>
              <a:t> من السماد الحيواني المتحلل اثناء تنعيم الارض ثم اضافة 100كغم دونم</a:t>
            </a:r>
            <a:r>
              <a:rPr lang="en-US" sz="2400" baseline="30000" dirty="0">
                <a:latin typeface="Times New Roman"/>
                <a:ea typeface="Times New Roman"/>
                <a:cs typeface="+mj-cs"/>
              </a:rPr>
              <a:t>1-</a:t>
            </a:r>
            <a:r>
              <a:rPr lang="ar-IQ" sz="2400" dirty="0">
                <a:ea typeface="Times New Roman"/>
                <a:cs typeface="+mj-cs"/>
              </a:rPr>
              <a:t> من الـ </a:t>
            </a:r>
            <a:r>
              <a:rPr lang="en-US" sz="2400" dirty="0">
                <a:latin typeface="Times New Roman"/>
                <a:ea typeface="Times New Roman"/>
                <a:cs typeface="+mj-cs"/>
              </a:rPr>
              <a:t>NPK</a:t>
            </a:r>
            <a:r>
              <a:rPr lang="ar-IQ" sz="2400" dirty="0">
                <a:latin typeface="Times New Roman"/>
                <a:ea typeface="Times New Roman"/>
                <a:cs typeface="+mj-cs"/>
              </a:rPr>
              <a:t> على دفعتين الاولى بعد ثلاثة أسابيع من الزراعة والثانية بعد شهر من الدفعة الاولى مع ملاحظة عدم تأخير التسميد لان الغاية منه هي الحصول على نمو خضري جيد قبل تكوين الابصال.</a:t>
            </a:r>
            <a:endParaRPr lang="en-US" sz="2400" dirty="0">
              <a:cs typeface="+mj-cs"/>
            </a:endParaRPr>
          </a:p>
        </p:txBody>
      </p:sp>
    </p:spTree>
    <p:extLst>
      <p:ext uri="{BB962C8B-B14F-4D97-AF65-F5344CB8AC3E}">
        <p14:creationId xmlns:p14="http://schemas.microsoft.com/office/powerpoint/2010/main" val="1723329085"/>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a:t>.</a:t>
            </a:r>
          </a:p>
        </p:txBody>
      </p:sp>
      <p:sp>
        <p:nvSpPr>
          <p:cNvPr id="3" name="Content Placeholder 2"/>
          <p:cNvSpPr>
            <a:spLocks noGrp="1"/>
          </p:cNvSpPr>
          <p:nvPr>
            <p:ph idx="1"/>
          </p:nvPr>
        </p:nvSpPr>
        <p:spPr>
          <a:xfrm>
            <a:off x="457200" y="304800"/>
            <a:ext cx="8229600" cy="6096000"/>
          </a:xfrm>
        </p:spPr>
        <p:txBody>
          <a:bodyPr>
            <a:noAutofit/>
          </a:bodyPr>
          <a:lstStyle/>
          <a:p>
            <a:pPr marL="0" marR="0" indent="0" algn="just" rtl="1">
              <a:spcBef>
                <a:spcPts val="0"/>
              </a:spcBef>
              <a:spcAft>
                <a:spcPts val="1000"/>
              </a:spcAft>
              <a:buNone/>
              <a:tabLst>
                <a:tab pos="237490" algn="l"/>
              </a:tabLst>
            </a:pPr>
            <a:endParaRPr lang="en-US" sz="2400" dirty="0" smtClean="0">
              <a:latin typeface="Times New Roman"/>
              <a:ea typeface="Times New Roman"/>
            </a:endParaRPr>
          </a:p>
          <a:p>
            <a:pPr marL="0" marR="0" indent="0" algn="just" rtl="1">
              <a:spcBef>
                <a:spcPts val="0"/>
              </a:spcBef>
              <a:spcAft>
                <a:spcPts val="1000"/>
              </a:spcAft>
              <a:buNone/>
              <a:tabLst>
                <a:tab pos="237490" algn="l"/>
              </a:tabLst>
            </a:pPr>
            <a:r>
              <a:rPr lang="en-US" sz="2400" dirty="0">
                <a:latin typeface="Times New Roman"/>
                <a:ea typeface="Times New Roman"/>
              </a:rPr>
              <a:t> </a:t>
            </a:r>
            <a:r>
              <a:rPr lang="en-US" sz="2400" dirty="0" smtClean="0">
                <a:latin typeface="Times New Roman"/>
                <a:ea typeface="Times New Roman"/>
              </a:rPr>
              <a:t>      </a:t>
            </a:r>
          </a:p>
          <a:p>
            <a:pPr marR="0" algn="just" rtl="1">
              <a:spcBef>
                <a:spcPts val="0"/>
              </a:spcBef>
              <a:spcAft>
                <a:spcPts val="1000"/>
              </a:spcAft>
              <a:buFont typeface="Wingdings"/>
              <a:buChar char="§"/>
              <a:tabLst>
                <a:tab pos="237490" algn="l"/>
              </a:tabLst>
            </a:pPr>
            <a:r>
              <a:rPr lang="ar-IQ" sz="2400" dirty="0" smtClean="0">
                <a:latin typeface="Times New Roman"/>
                <a:ea typeface="Times New Roman"/>
              </a:rPr>
              <a:t>وجد </a:t>
            </a:r>
            <a:r>
              <a:rPr lang="ar-IQ" sz="2400" dirty="0">
                <a:latin typeface="Times New Roman"/>
                <a:ea typeface="Times New Roman"/>
              </a:rPr>
              <a:t>عند دراسة تأثير التسميد النتروجيني وازالة الاوراق (الحش وهي عملية شائعة في بعض مناطق العراق لاستخدامها وهي طازجة) على حاصل وصفات ابصال صنفين من البصل هما </a:t>
            </a:r>
            <a:r>
              <a:rPr lang="en-US" sz="2400" dirty="0">
                <a:solidFill>
                  <a:schemeClr val="accent1">
                    <a:lumMod val="75000"/>
                  </a:schemeClr>
                </a:solidFill>
                <a:latin typeface="Times New Roman"/>
                <a:ea typeface="Times New Roman"/>
              </a:rPr>
              <a:t>Texas </a:t>
            </a:r>
            <a:r>
              <a:rPr lang="en-US" sz="2400" dirty="0" err="1">
                <a:solidFill>
                  <a:schemeClr val="accent1">
                    <a:lumMod val="75000"/>
                  </a:schemeClr>
                </a:solidFill>
                <a:latin typeface="Times New Roman"/>
                <a:ea typeface="Times New Roman"/>
              </a:rPr>
              <a:t>grano</a:t>
            </a:r>
            <a:r>
              <a:rPr lang="ar-IQ" sz="2400" dirty="0">
                <a:latin typeface="Times New Roman"/>
                <a:ea typeface="Times New Roman"/>
              </a:rPr>
              <a:t> والصنف المحلي إذ تم التسميد بـ 25 و 50 و 75 كغم نتروجين للدونم وتم حش بعض النباتات وتركت الاخرى بدون حش</a:t>
            </a:r>
            <a:r>
              <a:rPr lang="ar-IQ" sz="2400" dirty="0" smtClean="0">
                <a:latin typeface="Times New Roman"/>
                <a:ea typeface="Times New Roman"/>
              </a:rPr>
              <a:t>,</a:t>
            </a:r>
          </a:p>
          <a:p>
            <a:pPr marR="0" algn="just" rtl="1">
              <a:spcBef>
                <a:spcPts val="0"/>
              </a:spcBef>
              <a:spcAft>
                <a:spcPts val="1000"/>
              </a:spcAft>
              <a:buFont typeface="Wingdings"/>
              <a:buChar char="§"/>
              <a:tabLst>
                <a:tab pos="237490" algn="l"/>
              </a:tabLst>
            </a:pPr>
            <a:r>
              <a:rPr lang="ar-IQ" sz="2400" dirty="0" smtClean="0">
                <a:latin typeface="Times New Roman"/>
                <a:ea typeface="Times New Roman"/>
              </a:rPr>
              <a:t> </a:t>
            </a:r>
            <a:r>
              <a:rPr lang="ar-IQ" sz="2400" dirty="0">
                <a:latin typeface="Times New Roman"/>
                <a:ea typeface="Times New Roman"/>
              </a:rPr>
              <a:t>ان ازالة الازوراق قللت من وزن البصلة الطري والجاف والوزن الجاف الكلي للنبات والنسبة المئوية للابصال المزدوجة والتزهير المبكروالحاصل الكلي خاصة عند المستويين 25 و 50 كغم نتروجين للدونم, </a:t>
            </a:r>
            <a:endParaRPr lang="ar-IQ" sz="2400" dirty="0" smtClean="0">
              <a:latin typeface="Times New Roman"/>
              <a:ea typeface="Times New Roman"/>
            </a:endParaRPr>
          </a:p>
          <a:p>
            <a:pPr marR="0" algn="just" rtl="1">
              <a:spcBef>
                <a:spcPts val="0"/>
              </a:spcBef>
              <a:spcAft>
                <a:spcPts val="1000"/>
              </a:spcAft>
              <a:buFont typeface="Wingdings"/>
              <a:buChar char="§"/>
              <a:tabLst>
                <a:tab pos="237490" algn="l"/>
              </a:tabLst>
            </a:pPr>
            <a:r>
              <a:rPr lang="ar-IQ" sz="2400" dirty="0" smtClean="0">
                <a:latin typeface="Times New Roman"/>
                <a:ea typeface="Times New Roman"/>
              </a:rPr>
              <a:t>كما </a:t>
            </a:r>
            <a:r>
              <a:rPr lang="ar-IQ" sz="2400" dirty="0">
                <a:latin typeface="Times New Roman"/>
                <a:ea typeface="Times New Roman"/>
              </a:rPr>
              <a:t>أظهرت النتائج ايضا ان زيادة مستويات التسميد النتروجيني تعطي عكس تلك التأثيرات تماما وعليه يوصى باضافة 75 كغم نتروجين للدونم مع حش الاوراق للاستعمال الطازج دون التأثير في كمية الحاصل النهائي للابصال اي انه يمكن تعويض نمو النباتات وحاصلها النهائي بزيادة التسميد النتروجيني.</a:t>
            </a:r>
            <a:endParaRPr lang="en-US" sz="2400" dirty="0">
              <a:latin typeface="Times New Roman"/>
              <a:ea typeface="Times New Roman"/>
            </a:endParaRPr>
          </a:p>
          <a:p>
            <a:pPr algn="r"/>
            <a:endParaRPr lang="en-US" sz="2400" dirty="0"/>
          </a:p>
        </p:txBody>
      </p:sp>
    </p:spTree>
    <p:extLst>
      <p:ext uri="{BB962C8B-B14F-4D97-AF65-F5344CB8AC3E}">
        <p14:creationId xmlns:p14="http://schemas.microsoft.com/office/powerpoint/2010/main" val="74083303"/>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477000"/>
          </a:xfrm>
        </p:spPr>
        <p:txBody>
          <a:bodyPr>
            <a:normAutofit fontScale="85000" lnSpcReduction="10000"/>
          </a:bodyPr>
          <a:lstStyle/>
          <a:p>
            <a:pPr algn="just" rtl="1">
              <a:lnSpc>
                <a:spcPct val="110000"/>
              </a:lnSpc>
              <a:buFont typeface="Wingdings" panose="05000000000000000000" pitchFamily="2" charset="2"/>
              <a:buChar char="Ø"/>
            </a:pPr>
            <a:r>
              <a:rPr lang="ar-IQ" sz="2400" b="1" dirty="0" smtClean="0">
                <a:solidFill>
                  <a:srgbClr val="C00000"/>
                </a:solidFill>
                <a:cs typeface="+mj-cs"/>
              </a:rPr>
              <a:t>النضج </a:t>
            </a:r>
            <a:r>
              <a:rPr lang="ar-IQ" sz="2400" b="1" dirty="0">
                <a:solidFill>
                  <a:srgbClr val="C00000"/>
                </a:solidFill>
                <a:cs typeface="+mj-cs"/>
              </a:rPr>
              <a:t>والحصاد</a:t>
            </a:r>
          </a:p>
          <a:p>
            <a:pPr algn="just" rtl="1">
              <a:lnSpc>
                <a:spcPct val="110000"/>
              </a:lnSpc>
              <a:buFont typeface="Wingdings"/>
              <a:buChar char="§"/>
            </a:pPr>
            <a:r>
              <a:rPr lang="ar-IQ" sz="2400" dirty="0" smtClean="0">
                <a:cs typeface="+mj-cs"/>
              </a:rPr>
              <a:t>من </a:t>
            </a:r>
            <a:r>
              <a:rPr lang="ar-IQ" sz="2400" dirty="0">
                <a:cs typeface="+mj-cs"/>
              </a:rPr>
              <a:t>علامات النضج في البصل هي </a:t>
            </a:r>
            <a:r>
              <a:rPr lang="ar-IQ" sz="2400" dirty="0" smtClean="0">
                <a:cs typeface="+mj-cs"/>
              </a:rPr>
              <a:t>أن</a:t>
            </a:r>
          </a:p>
          <a:p>
            <a:pPr algn="just" rtl="1">
              <a:lnSpc>
                <a:spcPct val="110000"/>
              </a:lnSpc>
              <a:buFont typeface="Wingdings"/>
              <a:buChar char="§"/>
            </a:pPr>
            <a:r>
              <a:rPr lang="ar-IQ" sz="2400" dirty="0" smtClean="0">
                <a:cs typeface="+mj-cs"/>
              </a:rPr>
              <a:t> </a:t>
            </a:r>
            <a:r>
              <a:rPr lang="ar-IQ" sz="2400" dirty="0">
                <a:cs typeface="+mj-cs"/>
              </a:rPr>
              <a:t>أنسجة العنق تكون طرية أو </a:t>
            </a:r>
            <a:r>
              <a:rPr lang="ar-IQ" sz="2400" dirty="0" smtClean="0">
                <a:cs typeface="+mj-cs"/>
              </a:rPr>
              <a:t>غضة</a:t>
            </a:r>
          </a:p>
          <a:p>
            <a:pPr algn="just" rtl="1">
              <a:lnSpc>
                <a:spcPct val="110000"/>
              </a:lnSpc>
              <a:buFont typeface="Wingdings"/>
              <a:buChar char="§"/>
            </a:pPr>
            <a:r>
              <a:rPr lang="ar-IQ" sz="2400" dirty="0" smtClean="0">
                <a:cs typeface="+mj-cs"/>
              </a:rPr>
              <a:t> </a:t>
            </a:r>
            <a:r>
              <a:rPr lang="ar-IQ" sz="2400" dirty="0">
                <a:cs typeface="+mj-cs"/>
              </a:rPr>
              <a:t>ويبدأ المجموع الخضري بالجفاف </a:t>
            </a:r>
            <a:endParaRPr lang="ar-IQ" sz="2400" dirty="0" smtClean="0">
              <a:cs typeface="+mj-cs"/>
            </a:endParaRPr>
          </a:p>
          <a:p>
            <a:pPr algn="just" rtl="1">
              <a:lnSpc>
                <a:spcPct val="110000"/>
              </a:lnSpc>
              <a:buFont typeface="Wingdings"/>
              <a:buChar char="§"/>
            </a:pPr>
            <a:r>
              <a:rPr lang="ar-IQ" sz="2400" dirty="0" smtClean="0">
                <a:cs typeface="+mj-cs"/>
              </a:rPr>
              <a:t>وتنحني </a:t>
            </a:r>
            <a:r>
              <a:rPr lang="ar-IQ" sz="2400" dirty="0">
                <a:cs typeface="+mj-cs"/>
              </a:rPr>
              <a:t>الاوراق الى الاسفل وتجف الجذور. </a:t>
            </a:r>
            <a:endParaRPr lang="ar-IQ" sz="2400" dirty="0" smtClean="0">
              <a:cs typeface="+mj-cs"/>
            </a:endParaRPr>
          </a:p>
          <a:p>
            <a:pPr algn="just" rtl="1">
              <a:lnSpc>
                <a:spcPct val="110000"/>
              </a:lnSpc>
              <a:buFont typeface="Wingdings"/>
              <a:buChar char="§"/>
            </a:pPr>
            <a:r>
              <a:rPr lang="ar-IQ" sz="2400" dirty="0" smtClean="0">
                <a:cs typeface="+mj-cs"/>
              </a:rPr>
              <a:t>ينضج </a:t>
            </a:r>
            <a:r>
              <a:rPr lang="ar-IQ" sz="2400" dirty="0">
                <a:cs typeface="+mj-cs"/>
              </a:rPr>
              <a:t>البصل بعد 4 – 5 أشهر من الشتل, </a:t>
            </a:r>
            <a:endParaRPr lang="ar-IQ" sz="2400" dirty="0" smtClean="0">
              <a:cs typeface="+mj-cs"/>
            </a:endParaRPr>
          </a:p>
          <a:p>
            <a:pPr algn="just" rtl="1">
              <a:lnSpc>
                <a:spcPct val="110000"/>
              </a:lnSpc>
              <a:buFont typeface="Wingdings"/>
              <a:buChar char="§"/>
            </a:pPr>
            <a:r>
              <a:rPr lang="ar-IQ" sz="2400" dirty="0" smtClean="0">
                <a:cs typeface="+mj-cs"/>
              </a:rPr>
              <a:t>ويجب </a:t>
            </a:r>
            <a:r>
              <a:rPr lang="ar-IQ" sz="2400" dirty="0">
                <a:cs typeface="+mj-cs"/>
              </a:rPr>
              <a:t>عدم التبكير في حصاد المحصول لان إنتقال المواد الغذائية يكون سريع في الاطوار الاخيرة من النمو الى قواعد الاوراق إذ يخزن ويساعد على كبر حجم البصلة وزيادة الحاصل. </a:t>
            </a:r>
            <a:endParaRPr lang="ar-IQ" sz="2400" dirty="0" smtClean="0">
              <a:cs typeface="+mj-cs"/>
            </a:endParaRPr>
          </a:p>
          <a:p>
            <a:pPr algn="just" rtl="1">
              <a:lnSpc>
                <a:spcPct val="110000"/>
              </a:lnSpc>
              <a:buFont typeface="Wingdings"/>
              <a:buChar char="§"/>
            </a:pPr>
            <a:r>
              <a:rPr lang="ar-IQ" sz="2400" dirty="0" smtClean="0">
                <a:cs typeface="+mj-cs"/>
              </a:rPr>
              <a:t>كما </a:t>
            </a:r>
            <a:r>
              <a:rPr lang="ar-IQ" sz="2400" dirty="0">
                <a:cs typeface="+mj-cs"/>
              </a:rPr>
              <a:t>يؤدي تأخير الحصاد الى زيادة كمية الجذور المتكونة مما يؤدي الى قلة قيمتها الاقتصادية, </a:t>
            </a:r>
            <a:endParaRPr lang="ar-IQ" sz="2400" dirty="0" smtClean="0">
              <a:cs typeface="+mj-cs"/>
            </a:endParaRPr>
          </a:p>
          <a:p>
            <a:pPr algn="just" rtl="1">
              <a:lnSpc>
                <a:spcPct val="110000"/>
              </a:lnSpc>
              <a:buFont typeface="Wingdings"/>
              <a:buChar char="§"/>
            </a:pPr>
            <a:r>
              <a:rPr lang="ar-IQ" sz="2400" dirty="0" smtClean="0">
                <a:cs typeface="+mj-cs"/>
              </a:rPr>
              <a:t>وبعد </a:t>
            </a:r>
            <a:r>
              <a:rPr lang="ar-IQ" sz="2400" dirty="0">
                <a:cs typeface="+mj-cs"/>
              </a:rPr>
              <a:t>الحصاد يترك المحصول في الحقل لمدة 3 – 5 أيام بشرط عدم وصول اشعة الشمس اليه بصورة مباشرة لكي يجف المجموع الخضري بشكل كاف″ ويسمى ذلك بالمعالجة </a:t>
            </a:r>
            <a:r>
              <a:rPr lang="en-US" sz="2400" dirty="0">
                <a:solidFill>
                  <a:schemeClr val="accent1">
                    <a:lumMod val="75000"/>
                  </a:schemeClr>
                </a:solidFill>
                <a:latin typeface="Times New Roman" panose="02020603050405020304" pitchFamily="18" charset="0"/>
                <a:cs typeface="Times New Roman" panose="02020603050405020304" pitchFamily="18" charset="0"/>
              </a:rPr>
              <a:t>Curing</a:t>
            </a:r>
            <a:r>
              <a:rPr lang="en-US" sz="2400" dirty="0">
                <a:cs typeface="+mj-cs"/>
              </a:rPr>
              <a:t> </a:t>
            </a:r>
            <a:r>
              <a:rPr lang="ar-IQ" sz="2400" dirty="0">
                <a:cs typeface="+mj-cs"/>
              </a:rPr>
              <a:t>وهي مهمة لجودة الابصال عند الخزن, </a:t>
            </a:r>
            <a:endParaRPr lang="ar-IQ" sz="2400" dirty="0" smtClean="0">
              <a:cs typeface="+mj-cs"/>
            </a:endParaRPr>
          </a:p>
          <a:p>
            <a:pPr algn="just" rtl="1">
              <a:lnSpc>
                <a:spcPct val="110000"/>
              </a:lnSpc>
              <a:buFont typeface="Wingdings"/>
              <a:buChar char="§"/>
            </a:pPr>
            <a:r>
              <a:rPr lang="ar-IQ" sz="2400" dirty="0" smtClean="0">
                <a:cs typeface="+mj-cs"/>
              </a:rPr>
              <a:t>ويجب </a:t>
            </a:r>
            <a:r>
              <a:rPr lang="ar-IQ" sz="2400" dirty="0">
                <a:cs typeface="+mj-cs"/>
              </a:rPr>
              <a:t>ان لاتتعرض الابصال اثناء المعالجة لضوء الشمس المباشر لما ذلك من تأثير سيء على لون وصفات الابصال لذلك توضع النباتات بحيث تكون قائمة مع وجود المجموع الخضري الى الاعلى لتغطية </a:t>
            </a:r>
            <a:r>
              <a:rPr lang="ar-IQ" sz="2400" dirty="0" smtClean="0">
                <a:cs typeface="+mj-cs"/>
              </a:rPr>
              <a:t>الابصال</a:t>
            </a:r>
          </a:p>
          <a:p>
            <a:pPr algn="just" rtl="1">
              <a:lnSpc>
                <a:spcPct val="110000"/>
              </a:lnSpc>
              <a:buFont typeface="Wingdings"/>
              <a:buChar char="§"/>
            </a:pPr>
            <a:r>
              <a:rPr lang="ar-IQ" sz="2400" dirty="0" smtClean="0">
                <a:cs typeface="+mj-cs"/>
              </a:rPr>
              <a:t> </a:t>
            </a:r>
            <a:r>
              <a:rPr lang="ar-IQ" sz="2400" dirty="0">
                <a:cs typeface="+mj-cs"/>
              </a:rPr>
              <a:t>وبعد تمام عملية المعالجة يقطع المجموع الخضري فوق منطقة عنق البصلة بمقدار 1,5 – 3 سم, كما يقطع المجموع الجذري من قاعدة البصلة. </a:t>
            </a:r>
          </a:p>
          <a:p>
            <a:pPr algn="just" rtl="1">
              <a:lnSpc>
                <a:spcPct val="110000"/>
              </a:lnSpc>
            </a:pPr>
            <a:endParaRPr lang="en-US" sz="2400" dirty="0">
              <a:cs typeface="+mj-cs"/>
            </a:endParaRPr>
          </a:p>
        </p:txBody>
      </p:sp>
    </p:spTree>
    <p:extLst>
      <p:ext uri="{BB962C8B-B14F-4D97-AF65-F5344CB8AC3E}">
        <p14:creationId xmlns:p14="http://schemas.microsoft.com/office/powerpoint/2010/main" val="125407456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r>
              <a:rPr lang="ar-IQ" sz="800" dirty="0"/>
              <a:t>.</a:t>
            </a:r>
            <a:endParaRPr lang="en-US" sz="800" dirty="0"/>
          </a:p>
        </p:txBody>
      </p:sp>
      <p:sp>
        <p:nvSpPr>
          <p:cNvPr id="3" name="Content Placeholder 2"/>
          <p:cNvSpPr>
            <a:spLocks noGrp="1"/>
          </p:cNvSpPr>
          <p:nvPr>
            <p:ph idx="1"/>
          </p:nvPr>
        </p:nvSpPr>
        <p:spPr>
          <a:xfrm>
            <a:off x="304800" y="152400"/>
            <a:ext cx="8534400" cy="6705600"/>
          </a:xfrm>
        </p:spPr>
        <p:txBody>
          <a:bodyPr>
            <a:noAutofit/>
          </a:bodyPr>
          <a:lstStyle/>
          <a:p>
            <a:pPr marL="114300" lvl="0" indent="0" algn="ctr" rtl="1">
              <a:spcBef>
                <a:spcPts val="0"/>
              </a:spcBef>
              <a:spcAft>
                <a:spcPts val="1000"/>
              </a:spcAft>
              <a:buNone/>
              <a:tabLst>
                <a:tab pos="57150" algn="l"/>
              </a:tabLst>
            </a:pPr>
            <a:r>
              <a:rPr lang="ar-IQ" sz="2800" b="1" dirty="0">
                <a:solidFill>
                  <a:srgbClr val="C00000"/>
                </a:solidFill>
                <a:latin typeface="Times New Roman"/>
                <a:ea typeface="Times New Roman"/>
                <a:cs typeface="+mj-cs"/>
              </a:rPr>
              <a:t>العائلة الثومية</a:t>
            </a:r>
          </a:p>
          <a:p>
            <a:pPr marL="114300" lvl="0" indent="0" algn="ctr" rtl="1">
              <a:spcBef>
                <a:spcPts val="0"/>
              </a:spcBef>
              <a:spcAft>
                <a:spcPts val="1000"/>
              </a:spcAft>
              <a:buNone/>
              <a:tabLst>
                <a:tab pos="57150" algn="l"/>
              </a:tabLst>
            </a:pPr>
            <a:r>
              <a:rPr lang="ar-IQ" sz="2800" b="1" dirty="0">
                <a:solidFill>
                  <a:srgbClr val="C00000"/>
                </a:solidFill>
                <a:latin typeface="Times New Roman"/>
                <a:ea typeface="Times New Roman"/>
                <a:cs typeface="+mj-cs"/>
              </a:rPr>
              <a:t> </a:t>
            </a:r>
            <a:r>
              <a:rPr lang="en-US" sz="2800" b="1" dirty="0" err="1">
                <a:solidFill>
                  <a:srgbClr val="C00000"/>
                </a:solidFill>
                <a:latin typeface="Times New Roman"/>
                <a:ea typeface="Times New Roman"/>
                <a:cs typeface="+mj-cs"/>
              </a:rPr>
              <a:t>Alliaceae</a:t>
            </a:r>
            <a:endParaRPr lang="en-US" sz="2800" dirty="0">
              <a:solidFill>
                <a:srgbClr val="C00000"/>
              </a:solidFill>
              <a:latin typeface="Times New Roman"/>
              <a:ea typeface="Times New Roman"/>
              <a:cs typeface="+mj-cs"/>
            </a:endParaRPr>
          </a:p>
          <a:p>
            <a:pPr marL="514350" lvl="0" algn="just" rtl="1">
              <a:spcBef>
                <a:spcPts val="0"/>
              </a:spcBef>
              <a:spcAft>
                <a:spcPts val="1000"/>
              </a:spcAft>
              <a:buFont typeface="Wingdings" panose="05000000000000000000" pitchFamily="2" charset="2"/>
              <a:buChar char="q"/>
              <a:tabLst>
                <a:tab pos="57150" algn="l"/>
              </a:tabLst>
            </a:pPr>
            <a:r>
              <a:rPr lang="ar-IQ" sz="2400" b="1" dirty="0">
                <a:solidFill>
                  <a:srgbClr val="FF0000"/>
                </a:solidFill>
                <a:latin typeface="Times New Roman"/>
                <a:ea typeface="Times New Roman"/>
                <a:cs typeface="+mj-cs"/>
              </a:rPr>
              <a:t>البصل </a:t>
            </a:r>
            <a:r>
              <a:rPr lang="en-US" sz="2400" b="1" dirty="0">
                <a:solidFill>
                  <a:srgbClr val="FF0000"/>
                </a:solidFill>
                <a:latin typeface="Times New Roman"/>
                <a:ea typeface="Times New Roman"/>
                <a:cs typeface="+mj-cs"/>
              </a:rPr>
              <a:t>Onion</a:t>
            </a:r>
            <a:endParaRPr lang="en-US" sz="2400" dirty="0">
              <a:solidFill>
                <a:srgbClr val="FF0000"/>
              </a:solidFill>
              <a:latin typeface="Times New Roman"/>
              <a:ea typeface="Times New Roman"/>
              <a:cs typeface="+mj-cs"/>
            </a:endParaRPr>
          </a:p>
          <a:p>
            <a:pPr marL="171450" lvl="0" indent="0" algn="just" rtl="1">
              <a:spcBef>
                <a:spcPts val="0"/>
              </a:spcBef>
              <a:spcAft>
                <a:spcPts val="1000"/>
              </a:spcAft>
              <a:buNone/>
              <a:tabLst>
                <a:tab pos="57150" algn="l"/>
              </a:tabLst>
            </a:pPr>
            <a:r>
              <a:rPr lang="en-US" sz="2400" b="1" i="1" dirty="0">
                <a:solidFill>
                  <a:srgbClr val="FF0000"/>
                </a:solidFill>
                <a:latin typeface="Times New Roman"/>
                <a:ea typeface="Times New Roman"/>
              </a:rPr>
              <a:t>Allium </a:t>
            </a:r>
            <a:r>
              <a:rPr lang="en-US" sz="2400" b="1" i="1" dirty="0" err="1">
                <a:solidFill>
                  <a:srgbClr val="FF0000"/>
                </a:solidFill>
                <a:latin typeface="Times New Roman"/>
                <a:ea typeface="Times New Roman"/>
              </a:rPr>
              <a:t>cepa</a:t>
            </a:r>
            <a:r>
              <a:rPr lang="en-US" sz="2400" b="1" i="1" dirty="0">
                <a:solidFill>
                  <a:srgbClr val="FF0000"/>
                </a:solidFill>
                <a:latin typeface="Times New Roman"/>
                <a:ea typeface="Times New Roman"/>
              </a:rPr>
              <a:t> </a:t>
            </a:r>
            <a:r>
              <a:rPr lang="en-US" sz="2400" b="1" dirty="0">
                <a:solidFill>
                  <a:srgbClr val="FF0000"/>
                </a:solidFill>
                <a:latin typeface="Times New Roman"/>
                <a:ea typeface="Times New Roman"/>
              </a:rPr>
              <a:t>L.</a:t>
            </a:r>
            <a:endParaRPr lang="en-US" sz="2400" dirty="0">
              <a:solidFill>
                <a:srgbClr val="FF0000"/>
              </a:solidFill>
              <a:latin typeface="Times New Roman"/>
              <a:ea typeface="Times New Roman"/>
            </a:endParaRPr>
          </a:p>
          <a:p>
            <a:pPr lvl="0" algn="just" rtl="1">
              <a:spcBef>
                <a:spcPts val="0"/>
              </a:spcBef>
              <a:spcAft>
                <a:spcPts val="1000"/>
              </a:spcAft>
              <a:buFont typeface="Wingdings" panose="05000000000000000000" pitchFamily="2" charset="2"/>
              <a:buChar char="Ø"/>
              <a:tabLst>
                <a:tab pos="57150" algn="l"/>
              </a:tabLst>
            </a:pPr>
            <a:r>
              <a:rPr lang="ar-IQ" sz="2400" b="1" dirty="0">
                <a:solidFill>
                  <a:srgbClr val="C00000"/>
                </a:solidFill>
                <a:latin typeface="Times New Roman"/>
                <a:ea typeface="Times New Roman"/>
              </a:rPr>
              <a:t>تعريف بالمحصول والجنس </a:t>
            </a:r>
            <a:endParaRPr lang="en-US" sz="2400" dirty="0">
              <a:solidFill>
                <a:srgbClr val="C00000"/>
              </a:solidFill>
              <a:latin typeface="Times New Roman"/>
              <a:ea typeface="Times New Roman"/>
            </a:endParaRPr>
          </a:p>
          <a:p>
            <a:pPr lvl="0" algn="just" rtl="1">
              <a:buFont typeface="Wingdings"/>
              <a:buChar char="§"/>
            </a:pPr>
            <a:r>
              <a:rPr lang="ar-IQ" sz="2400" dirty="0" smtClean="0">
                <a:solidFill>
                  <a:prstClr val="black"/>
                </a:solidFill>
                <a:ea typeface="Times New Roman"/>
                <a:cs typeface="+mj-cs"/>
              </a:rPr>
              <a:t>تحتوي </a:t>
            </a:r>
            <a:r>
              <a:rPr lang="ar-IQ" sz="2400" dirty="0">
                <a:solidFill>
                  <a:prstClr val="black"/>
                </a:solidFill>
                <a:ea typeface="Times New Roman"/>
                <a:cs typeface="+mj-cs"/>
              </a:rPr>
              <a:t>العائلة الثومية على اكثر من 90 جنسا نباتيا ويتبعها حوالي </a:t>
            </a:r>
            <a:r>
              <a:rPr lang="ar-IQ" sz="2400" dirty="0" smtClean="0">
                <a:solidFill>
                  <a:prstClr val="black"/>
                </a:solidFill>
                <a:ea typeface="Times New Roman"/>
                <a:cs typeface="+mj-cs"/>
              </a:rPr>
              <a:t> 1200 نوعا </a:t>
            </a:r>
            <a:r>
              <a:rPr lang="ar-IQ" sz="2400" dirty="0">
                <a:solidFill>
                  <a:prstClr val="black"/>
                </a:solidFill>
                <a:ea typeface="Times New Roman"/>
                <a:cs typeface="+mj-cs"/>
              </a:rPr>
              <a:t>تنمو في المناطق المعتدلة والحارة وكثير منها للزينة. </a:t>
            </a:r>
            <a:endParaRPr lang="ar-IQ" sz="2400" dirty="0" smtClean="0">
              <a:solidFill>
                <a:prstClr val="black"/>
              </a:solidFill>
              <a:ea typeface="Times New Roman"/>
              <a:cs typeface="+mj-cs"/>
            </a:endParaRPr>
          </a:p>
          <a:p>
            <a:pPr lvl="0" algn="just" rtl="1">
              <a:buFont typeface="Wingdings"/>
              <a:buChar char="§"/>
            </a:pPr>
            <a:r>
              <a:rPr lang="ar-IQ" sz="2400" dirty="0" smtClean="0">
                <a:solidFill>
                  <a:prstClr val="black"/>
                </a:solidFill>
                <a:ea typeface="Times New Roman"/>
                <a:cs typeface="+mj-cs"/>
              </a:rPr>
              <a:t>كان </a:t>
            </a:r>
            <a:r>
              <a:rPr lang="ar-IQ" sz="2400" dirty="0">
                <a:solidFill>
                  <a:prstClr val="black"/>
                </a:solidFill>
                <a:ea typeface="Times New Roman"/>
                <a:cs typeface="+mj-cs"/>
              </a:rPr>
              <a:t>الجنس </a:t>
            </a:r>
            <a:r>
              <a:rPr lang="en-US" sz="2400" i="1" dirty="0">
                <a:solidFill>
                  <a:prstClr val="black"/>
                </a:solidFill>
                <a:latin typeface="Times New Roman"/>
                <a:ea typeface="Times New Roman"/>
                <a:cs typeface="+mj-cs"/>
              </a:rPr>
              <a:t>Allium</a:t>
            </a:r>
            <a:r>
              <a:rPr lang="ar-IQ" sz="2400" dirty="0">
                <a:solidFill>
                  <a:prstClr val="black"/>
                </a:solidFill>
                <a:ea typeface="Times New Roman"/>
                <a:cs typeface="+mj-cs"/>
              </a:rPr>
              <a:t> تابعا الى العائلة الزنبقية </a:t>
            </a:r>
            <a:r>
              <a:rPr lang="en-US" sz="2400" dirty="0" err="1">
                <a:solidFill>
                  <a:schemeClr val="accent1">
                    <a:lumMod val="75000"/>
                  </a:schemeClr>
                </a:solidFill>
                <a:latin typeface="Times New Roman"/>
                <a:ea typeface="Times New Roman"/>
                <a:cs typeface="+mj-cs"/>
              </a:rPr>
              <a:t>Liliaceae</a:t>
            </a:r>
            <a:r>
              <a:rPr lang="ar-IQ" sz="2400" dirty="0">
                <a:solidFill>
                  <a:prstClr val="black"/>
                </a:solidFill>
                <a:latin typeface="Times New Roman"/>
                <a:ea typeface="Times New Roman"/>
                <a:cs typeface="+mj-cs"/>
              </a:rPr>
              <a:t> ثم نقل منها الى العائلة النرجسية </a:t>
            </a:r>
            <a:r>
              <a:rPr lang="en-US" sz="2400" dirty="0" err="1">
                <a:solidFill>
                  <a:schemeClr val="accent1">
                    <a:lumMod val="75000"/>
                  </a:schemeClr>
                </a:solidFill>
                <a:latin typeface="Times New Roman"/>
                <a:ea typeface="Times New Roman"/>
                <a:cs typeface="+mj-cs"/>
              </a:rPr>
              <a:t>Amaryllidaceae</a:t>
            </a:r>
            <a:r>
              <a:rPr lang="ar-IQ" sz="2400" dirty="0">
                <a:solidFill>
                  <a:prstClr val="black"/>
                </a:solidFill>
                <a:latin typeface="Times New Roman"/>
                <a:ea typeface="Times New Roman"/>
                <a:cs typeface="+mj-cs"/>
              </a:rPr>
              <a:t> ثم استقر اخيرا″ في عائلة مستحدثة تعرف بإسم العائلة الثومية </a:t>
            </a:r>
            <a:r>
              <a:rPr lang="en-US" sz="2400" dirty="0" err="1">
                <a:solidFill>
                  <a:schemeClr val="accent1">
                    <a:lumMod val="75000"/>
                  </a:schemeClr>
                </a:solidFill>
                <a:latin typeface="Times New Roman"/>
                <a:ea typeface="Times New Roman"/>
                <a:cs typeface="+mj-cs"/>
              </a:rPr>
              <a:t>Alliaceae</a:t>
            </a:r>
            <a:r>
              <a:rPr lang="ar-IQ" sz="2400" dirty="0">
                <a:solidFill>
                  <a:prstClr val="black"/>
                </a:solidFill>
                <a:latin typeface="Times New Roman"/>
                <a:ea typeface="Times New Roman"/>
                <a:cs typeface="+mj-cs"/>
              </a:rPr>
              <a:t> وهي تضم نحو 30 جنسا″ وتعد وسطية بين العائلتين السابقتين, </a:t>
            </a:r>
            <a:endParaRPr lang="ar-IQ" sz="2400" dirty="0" smtClean="0">
              <a:solidFill>
                <a:prstClr val="black"/>
              </a:solidFill>
              <a:latin typeface="Times New Roman"/>
              <a:ea typeface="Times New Roman"/>
              <a:cs typeface="+mj-cs"/>
            </a:endParaRPr>
          </a:p>
          <a:p>
            <a:pPr lvl="0" algn="just" rtl="1">
              <a:buFont typeface="Wingdings"/>
              <a:buChar char="§"/>
            </a:pPr>
            <a:r>
              <a:rPr lang="ar-IQ" sz="2400" dirty="0" smtClean="0">
                <a:solidFill>
                  <a:prstClr val="black"/>
                </a:solidFill>
                <a:latin typeface="Times New Roman"/>
                <a:ea typeface="Times New Roman"/>
                <a:cs typeface="+mj-cs"/>
              </a:rPr>
              <a:t>ويتبع </a:t>
            </a:r>
            <a:r>
              <a:rPr lang="ar-IQ" sz="2400" dirty="0">
                <a:solidFill>
                  <a:prstClr val="black"/>
                </a:solidFill>
                <a:latin typeface="Times New Roman"/>
                <a:ea typeface="Times New Roman"/>
                <a:cs typeface="+mj-cs"/>
              </a:rPr>
              <a:t>اليه حوالي 500 نوعا″ نباتيا″ لذا فانه يعد اكبر جنس من ذوات الفلقة </a:t>
            </a:r>
            <a:r>
              <a:rPr lang="ar-IQ" sz="2400" dirty="0" smtClean="0">
                <a:solidFill>
                  <a:prstClr val="black"/>
                </a:solidFill>
                <a:latin typeface="Times New Roman"/>
                <a:ea typeface="Times New Roman"/>
                <a:cs typeface="+mj-cs"/>
              </a:rPr>
              <a:t>الواحدة,</a:t>
            </a:r>
          </a:p>
          <a:p>
            <a:pPr lvl="0" algn="just" rtl="1">
              <a:buFont typeface="Wingdings"/>
              <a:buChar char="§"/>
            </a:pPr>
            <a:r>
              <a:rPr lang="ar-IQ" sz="2400" dirty="0" smtClean="0">
                <a:solidFill>
                  <a:prstClr val="black"/>
                </a:solidFill>
                <a:latin typeface="Times New Roman"/>
                <a:ea typeface="Times New Roman"/>
                <a:cs typeface="+mj-cs"/>
              </a:rPr>
              <a:t>وتمتاز </a:t>
            </a:r>
            <a:r>
              <a:rPr lang="ar-IQ" sz="2400" dirty="0">
                <a:solidFill>
                  <a:prstClr val="black"/>
                </a:solidFill>
                <a:latin typeface="Times New Roman"/>
                <a:ea typeface="Times New Roman"/>
                <a:cs typeface="+mj-cs"/>
              </a:rPr>
              <a:t>الخضر التي تعود اليه برائحة خاصة في اجزاء النبات المختلفة. </a:t>
            </a:r>
            <a:endParaRPr lang="ar-IQ" sz="2400" dirty="0" smtClean="0">
              <a:solidFill>
                <a:prstClr val="black"/>
              </a:solidFill>
              <a:latin typeface="Times New Roman"/>
              <a:ea typeface="Times New Roman"/>
              <a:cs typeface="+mj-cs"/>
            </a:endParaRPr>
          </a:p>
          <a:p>
            <a:pPr lvl="0" algn="just" rtl="1">
              <a:buFont typeface="Wingdings"/>
              <a:buChar char="§"/>
            </a:pPr>
            <a:r>
              <a:rPr lang="ar-IQ" sz="2400" dirty="0" smtClean="0">
                <a:solidFill>
                  <a:prstClr val="black"/>
                </a:solidFill>
                <a:latin typeface="Times New Roman"/>
                <a:ea typeface="Times New Roman"/>
                <a:cs typeface="+mj-cs"/>
              </a:rPr>
              <a:t>الموطن </a:t>
            </a:r>
            <a:r>
              <a:rPr lang="ar-IQ" sz="2400" dirty="0">
                <a:solidFill>
                  <a:prstClr val="black"/>
                </a:solidFill>
                <a:latin typeface="Times New Roman"/>
                <a:ea typeface="Times New Roman"/>
                <a:cs typeface="+mj-cs"/>
              </a:rPr>
              <a:t>الاصلي للبصل هو آسيا او الجنوب الغربي منها ( شمال ايران وافغانستان وباكستان). </a:t>
            </a:r>
            <a:endParaRPr lang="ar-IQ" sz="2400" dirty="0" smtClean="0">
              <a:solidFill>
                <a:prstClr val="black"/>
              </a:solidFill>
              <a:latin typeface="Times New Roman"/>
              <a:ea typeface="Times New Roman"/>
              <a:cs typeface="+mj-cs"/>
            </a:endParaRPr>
          </a:p>
          <a:p>
            <a:pPr marL="114300" marR="0" indent="0" algn="ctr" rtl="1">
              <a:spcBef>
                <a:spcPts val="0"/>
              </a:spcBef>
              <a:spcAft>
                <a:spcPts val="1000"/>
              </a:spcAft>
              <a:buNone/>
              <a:tabLst>
                <a:tab pos="57150" algn="l"/>
              </a:tabLst>
            </a:pPr>
            <a:endParaRPr lang="en-US" sz="2000" dirty="0"/>
          </a:p>
        </p:txBody>
      </p:sp>
    </p:spTree>
    <p:extLst>
      <p:ext uri="{BB962C8B-B14F-4D97-AF65-F5344CB8AC3E}">
        <p14:creationId xmlns:p14="http://schemas.microsoft.com/office/powerpoint/2010/main" val="575844003"/>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304800" y="152400"/>
            <a:ext cx="8534400" cy="6400800"/>
          </a:xfrm>
        </p:spPr>
        <p:txBody>
          <a:bodyPr>
            <a:normAutofit lnSpcReduction="10000"/>
          </a:bodyPr>
          <a:lstStyle/>
          <a:p>
            <a:pPr lvl="0" algn="just" rtl="1">
              <a:lnSpc>
                <a:spcPct val="110000"/>
              </a:lnSpc>
              <a:spcBef>
                <a:spcPts val="0"/>
              </a:spcBef>
              <a:spcAft>
                <a:spcPts val="1000"/>
              </a:spcAft>
              <a:buFont typeface="Wingdings" panose="05000000000000000000" pitchFamily="2" charset="2"/>
              <a:buChar char="Ø"/>
              <a:tabLst>
                <a:tab pos="237490" algn="l"/>
              </a:tabLst>
            </a:pPr>
            <a:r>
              <a:rPr lang="ar-IQ" sz="2400" b="1" dirty="0">
                <a:solidFill>
                  <a:srgbClr val="C00000"/>
                </a:solidFill>
                <a:latin typeface="Times New Roman"/>
                <a:ea typeface="Times New Roman"/>
                <a:cs typeface="+mj-cs"/>
              </a:rPr>
              <a:t>تكوين الابصال</a:t>
            </a:r>
            <a:endParaRPr lang="en-US" sz="2400" dirty="0">
              <a:solidFill>
                <a:srgbClr val="C00000"/>
              </a:solidFill>
              <a:latin typeface="Times New Roman"/>
              <a:ea typeface="Times New Roman"/>
              <a:cs typeface="+mj-cs"/>
            </a:endParaRPr>
          </a:p>
          <a:p>
            <a:pPr algn="just" rtl="1">
              <a:lnSpc>
                <a:spcPct val="110000"/>
              </a:lnSpc>
              <a:buFont typeface="Wingdings"/>
              <a:buChar char="§"/>
            </a:pPr>
            <a:r>
              <a:rPr lang="ar-IQ" sz="2400" dirty="0" smtClean="0">
                <a:latin typeface="Times New Roman"/>
                <a:ea typeface="Times New Roman"/>
                <a:cs typeface="+mj-cs"/>
              </a:rPr>
              <a:t>يبدأ </a:t>
            </a:r>
            <a:r>
              <a:rPr lang="ar-IQ" sz="2400" dirty="0">
                <a:latin typeface="Times New Roman"/>
                <a:ea typeface="Times New Roman"/>
                <a:cs typeface="+mj-cs"/>
              </a:rPr>
              <a:t>تكوين الابصال بإنتفاخ قواعد نبات البصل نتيجة انتقال السكريات من الاجزاء المختلفة من النباتات اليها ويكون ذلك بمسافة قصيرة أعلى الساق </a:t>
            </a:r>
            <a:r>
              <a:rPr lang="ar-IQ" sz="2400" dirty="0" smtClean="0">
                <a:latin typeface="Times New Roman"/>
                <a:ea typeface="Times New Roman"/>
                <a:cs typeface="+mj-cs"/>
              </a:rPr>
              <a:t>القرصية,</a:t>
            </a:r>
          </a:p>
          <a:p>
            <a:pPr algn="just" rtl="1">
              <a:lnSpc>
                <a:spcPct val="110000"/>
              </a:lnSpc>
              <a:buFont typeface="Wingdings"/>
              <a:buChar char="§"/>
            </a:pPr>
            <a:r>
              <a:rPr lang="ar-IQ" sz="2400" dirty="0" smtClean="0">
                <a:latin typeface="Times New Roman"/>
                <a:ea typeface="Times New Roman"/>
                <a:cs typeface="+mj-cs"/>
              </a:rPr>
              <a:t>ويصاحب </a:t>
            </a:r>
            <a:r>
              <a:rPr lang="ar-IQ" sz="2400" dirty="0">
                <a:latin typeface="Times New Roman"/>
                <a:ea typeface="Times New Roman"/>
                <a:cs typeface="+mj-cs"/>
              </a:rPr>
              <a:t>ذلك تكوين أوراق جديدة في مركز البصلة الا أن هذه الاوراق تتشحم وتصبح أوراق تخزين فقط, وذلك لأن أنصالها لاتظهر من البصلة, </a:t>
            </a:r>
            <a:endParaRPr lang="ar-IQ" sz="2400" dirty="0" smtClean="0">
              <a:latin typeface="Times New Roman"/>
              <a:ea typeface="Times New Roman"/>
              <a:cs typeface="+mj-cs"/>
            </a:endParaRPr>
          </a:p>
          <a:p>
            <a:pPr algn="just" rtl="1">
              <a:lnSpc>
                <a:spcPct val="110000"/>
              </a:lnSpc>
              <a:buFont typeface="Wingdings"/>
              <a:buChar char="§"/>
            </a:pPr>
            <a:r>
              <a:rPr lang="ar-IQ" sz="2400" dirty="0" smtClean="0">
                <a:latin typeface="Times New Roman"/>
                <a:ea typeface="Times New Roman"/>
                <a:cs typeface="+mj-cs"/>
              </a:rPr>
              <a:t>ويحدث </a:t>
            </a:r>
            <a:r>
              <a:rPr lang="ar-IQ" sz="2400" dirty="0">
                <a:latin typeface="Times New Roman"/>
                <a:ea typeface="Times New Roman"/>
                <a:cs typeface="+mj-cs"/>
              </a:rPr>
              <a:t>الانتفاخ بعد تكون أربعة أوراق على النبات وقد تتأخر في بعض الاصناف الى أن تتكون 8 – 10 أوراق, </a:t>
            </a:r>
            <a:endParaRPr lang="ar-IQ" sz="2400" dirty="0" smtClean="0">
              <a:latin typeface="Times New Roman"/>
              <a:ea typeface="Times New Roman"/>
              <a:cs typeface="+mj-cs"/>
            </a:endParaRPr>
          </a:p>
          <a:p>
            <a:pPr algn="just" rtl="1">
              <a:lnSpc>
                <a:spcPct val="110000"/>
              </a:lnSpc>
              <a:buFont typeface="Wingdings"/>
              <a:buChar char="§"/>
            </a:pPr>
            <a:r>
              <a:rPr lang="ar-IQ" sz="2400" dirty="0" smtClean="0">
                <a:latin typeface="Times New Roman"/>
                <a:ea typeface="Times New Roman"/>
                <a:cs typeface="+mj-cs"/>
              </a:rPr>
              <a:t>ويرجع </a:t>
            </a:r>
            <a:r>
              <a:rPr lang="ar-IQ" sz="2400" dirty="0">
                <a:latin typeface="Times New Roman"/>
                <a:ea typeface="Times New Roman"/>
                <a:cs typeface="+mj-cs"/>
              </a:rPr>
              <a:t>سبب إنتفاخ قواعد الاوراق الى إنتقال المواد الغذائية المصنعة بالاجزاء المختلفة من النبات اليها وعندما تبدأ هذه الاوراق بالسمك فأن الاوراق الداخلية لا تكون انصالا″ ويزداد سمكها وتكون حوالي 50% من وزن البصلة الناضجة. </a:t>
            </a:r>
            <a:endParaRPr lang="ar-IQ" sz="2400" dirty="0" smtClean="0">
              <a:latin typeface="Times New Roman"/>
              <a:ea typeface="Times New Roman"/>
              <a:cs typeface="+mj-cs"/>
            </a:endParaRPr>
          </a:p>
          <a:p>
            <a:pPr algn="just" rtl="1">
              <a:lnSpc>
                <a:spcPct val="110000"/>
              </a:lnSpc>
              <a:buFont typeface="Wingdings"/>
              <a:buChar char="§"/>
            </a:pPr>
            <a:r>
              <a:rPr lang="ar-IQ" sz="2400" dirty="0" smtClean="0">
                <a:latin typeface="Times New Roman"/>
                <a:ea typeface="Times New Roman"/>
                <a:cs typeface="+mj-cs"/>
              </a:rPr>
              <a:t>تغلف </a:t>
            </a:r>
            <a:r>
              <a:rPr lang="ar-IQ" sz="2400" dirty="0">
                <a:latin typeface="Times New Roman"/>
                <a:ea typeface="Times New Roman"/>
                <a:cs typeface="+mj-cs"/>
              </a:rPr>
              <a:t>أوراق البصل بعضها البعض وتكون رقبة البصلة سميكة اذا نمت الاوراق الداخلية. </a:t>
            </a:r>
            <a:endParaRPr lang="ar-IQ" sz="2400" dirty="0" smtClean="0">
              <a:latin typeface="Times New Roman"/>
              <a:ea typeface="Times New Roman"/>
              <a:cs typeface="+mj-cs"/>
            </a:endParaRPr>
          </a:p>
          <a:p>
            <a:pPr algn="just" rtl="1">
              <a:lnSpc>
                <a:spcPct val="110000"/>
              </a:lnSpc>
              <a:buFont typeface="Wingdings"/>
              <a:buChar char="§"/>
            </a:pPr>
            <a:r>
              <a:rPr lang="ar-IQ" sz="2400" dirty="0" smtClean="0">
                <a:latin typeface="Times New Roman"/>
                <a:ea typeface="Times New Roman"/>
                <a:cs typeface="+mj-cs"/>
              </a:rPr>
              <a:t>تختلف </a:t>
            </a:r>
            <a:r>
              <a:rPr lang="ar-IQ" sz="2400" dirty="0">
                <a:latin typeface="Times New Roman"/>
                <a:ea typeface="Times New Roman"/>
                <a:cs typeface="+mj-cs"/>
              </a:rPr>
              <a:t>سرعة إنتفاخ قواعد الاوراق خلال موسم النمو وكذلك تختلف من وقت لآخر اثناء اليوم الواحد فيكون الانتفاخ بطيء في بداية تكوين الابصال ثم تزداد سرعته حتى تبلغ اقصاها وتقل عندما تقترب النباتات من النضج.</a:t>
            </a:r>
            <a:endParaRPr lang="en-US" sz="2400" dirty="0">
              <a:cs typeface="+mj-cs"/>
            </a:endParaRPr>
          </a:p>
        </p:txBody>
      </p:sp>
    </p:spTree>
    <p:extLst>
      <p:ext uri="{BB962C8B-B14F-4D97-AF65-F5344CB8AC3E}">
        <p14:creationId xmlns:p14="http://schemas.microsoft.com/office/powerpoint/2010/main" val="548339876"/>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381000" y="228600"/>
            <a:ext cx="8305800" cy="6400800"/>
          </a:xfrm>
        </p:spPr>
        <p:txBody>
          <a:bodyPr>
            <a:normAutofit/>
          </a:bodyPr>
          <a:lstStyle/>
          <a:p>
            <a:pPr marL="0" marR="0" indent="0" algn="just" rtl="1">
              <a:lnSpc>
                <a:spcPct val="110000"/>
              </a:lnSpc>
              <a:spcBef>
                <a:spcPts val="0"/>
              </a:spcBef>
              <a:spcAft>
                <a:spcPts val="1000"/>
              </a:spcAft>
              <a:buNone/>
              <a:tabLst>
                <a:tab pos="237490" algn="l"/>
              </a:tabLst>
            </a:pPr>
            <a:endParaRPr lang="en-US" sz="2400" dirty="0" smtClean="0">
              <a:latin typeface="Times New Roman"/>
              <a:ea typeface="Times New Roman"/>
              <a:cs typeface="+mj-cs"/>
            </a:endParaRPr>
          </a:p>
          <a:p>
            <a:pPr marL="0" marR="0" indent="0" algn="just" rtl="1">
              <a:lnSpc>
                <a:spcPct val="110000"/>
              </a:lnSpc>
              <a:spcBef>
                <a:spcPts val="0"/>
              </a:spcBef>
              <a:spcAft>
                <a:spcPts val="1000"/>
              </a:spcAft>
              <a:buNone/>
              <a:tabLst>
                <a:tab pos="237490" algn="l"/>
              </a:tabLst>
            </a:pPr>
            <a:endParaRPr lang="en-US" sz="2400" dirty="0">
              <a:latin typeface="Times New Roman"/>
              <a:ea typeface="Times New Roman"/>
              <a:cs typeface="+mj-cs"/>
            </a:endParaRPr>
          </a:p>
          <a:p>
            <a:pPr marR="0" algn="just" rtl="1">
              <a:lnSpc>
                <a:spcPct val="110000"/>
              </a:lnSpc>
              <a:spcBef>
                <a:spcPts val="0"/>
              </a:spcBef>
              <a:spcAft>
                <a:spcPts val="1000"/>
              </a:spcAft>
              <a:buFont typeface="Wingdings"/>
              <a:buChar char="§"/>
              <a:tabLst>
                <a:tab pos="237490" algn="l"/>
              </a:tabLst>
            </a:pPr>
            <a:r>
              <a:rPr lang="ar-IQ" sz="2400" dirty="0" smtClean="0">
                <a:latin typeface="Times New Roman"/>
                <a:ea typeface="Times New Roman"/>
                <a:cs typeface="+mj-cs"/>
              </a:rPr>
              <a:t>كما </a:t>
            </a:r>
            <a:r>
              <a:rPr lang="ar-IQ" sz="2400" dirty="0">
                <a:latin typeface="Times New Roman"/>
                <a:ea typeface="Times New Roman"/>
                <a:cs typeface="+mj-cs"/>
              </a:rPr>
              <a:t>تنمو البراعم الجانبية التي يتوقف عددها على الصنف والظروف البيئية</a:t>
            </a:r>
            <a:r>
              <a:rPr lang="ar-IQ" sz="2400" dirty="0" smtClean="0">
                <a:latin typeface="Times New Roman"/>
                <a:ea typeface="Times New Roman"/>
                <a:cs typeface="+mj-cs"/>
              </a:rPr>
              <a:t>,</a:t>
            </a:r>
          </a:p>
          <a:p>
            <a:pPr marR="0" algn="just" rtl="1">
              <a:lnSpc>
                <a:spcPct val="110000"/>
              </a:lnSpc>
              <a:spcBef>
                <a:spcPts val="0"/>
              </a:spcBef>
              <a:spcAft>
                <a:spcPts val="1000"/>
              </a:spcAft>
              <a:buFont typeface="Wingdings"/>
              <a:buChar char="§"/>
              <a:tabLst>
                <a:tab pos="237490" algn="l"/>
              </a:tabLst>
            </a:pPr>
            <a:r>
              <a:rPr lang="ar-IQ" sz="2400" dirty="0" smtClean="0">
                <a:latin typeface="Times New Roman"/>
                <a:ea typeface="Times New Roman"/>
                <a:cs typeface="+mj-cs"/>
              </a:rPr>
              <a:t> </a:t>
            </a:r>
            <a:r>
              <a:rPr lang="ar-IQ" sz="2400" dirty="0">
                <a:latin typeface="Times New Roman"/>
                <a:ea typeface="Times New Roman"/>
                <a:cs typeface="+mj-cs"/>
              </a:rPr>
              <a:t>ويزيد عدد البراعم المتكونة في المواسم الباردة وعند زيادة مسافة الزراعة والافراط في التسميد الا ان هذه البراعم نادرا″ ما تعطي نموات خضرية خلال موسم النمو ذاته الذي تكونت فيه ولكنها يمكن ان تنبت اثناء التخزين وتكون شماريخ زهرية في موسم النمو التالي</a:t>
            </a:r>
            <a:r>
              <a:rPr lang="ar-IQ" sz="2400" dirty="0" smtClean="0">
                <a:latin typeface="Times New Roman"/>
                <a:ea typeface="Times New Roman"/>
                <a:cs typeface="+mj-cs"/>
              </a:rPr>
              <a:t>.</a:t>
            </a:r>
          </a:p>
          <a:p>
            <a:pPr marR="0" algn="just" rtl="1">
              <a:lnSpc>
                <a:spcPct val="110000"/>
              </a:lnSpc>
              <a:spcBef>
                <a:spcPts val="0"/>
              </a:spcBef>
              <a:spcAft>
                <a:spcPts val="1000"/>
              </a:spcAft>
              <a:buFont typeface="Wingdings"/>
              <a:buChar char="§"/>
              <a:tabLst>
                <a:tab pos="237490" algn="l"/>
              </a:tabLst>
            </a:pPr>
            <a:r>
              <a:rPr lang="ar-IQ" sz="2400" dirty="0" smtClean="0">
                <a:latin typeface="Times New Roman"/>
                <a:ea typeface="Times New Roman"/>
                <a:cs typeface="+mj-cs"/>
              </a:rPr>
              <a:t> </a:t>
            </a:r>
            <a:r>
              <a:rPr lang="ar-IQ" sz="2400" dirty="0">
                <a:latin typeface="Times New Roman"/>
                <a:ea typeface="Times New Roman"/>
                <a:cs typeface="+mj-cs"/>
              </a:rPr>
              <a:t>واثناء نضج الابصال تفقد الاوراق الخارجية نسبة كبيرة من الرطوبة لتصبح حراشف خارجية جافة تحيط بالبصلة احاطة تامة ويتراوح عددها 1 – 3 أوراق حسب الصنف. </a:t>
            </a:r>
            <a:endParaRPr lang="ar-IQ" sz="2400" dirty="0" smtClean="0">
              <a:latin typeface="Times New Roman"/>
              <a:ea typeface="Times New Roman"/>
              <a:cs typeface="+mj-cs"/>
            </a:endParaRPr>
          </a:p>
          <a:p>
            <a:pPr marR="0" algn="just" rtl="1">
              <a:lnSpc>
                <a:spcPct val="110000"/>
              </a:lnSpc>
              <a:spcBef>
                <a:spcPts val="0"/>
              </a:spcBef>
              <a:spcAft>
                <a:spcPts val="1000"/>
              </a:spcAft>
              <a:buFont typeface="Wingdings"/>
              <a:buChar char="§"/>
              <a:tabLst>
                <a:tab pos="237490" algn="l"/>
              </a:tabLst>
            </a:pPr>
            <a:r>
              <a:rPr lang="ar-IQ" sz="2400" dirty="0" smtClean="0">
                <a:latin typeface="Times New Roman"/>
                <a:ea typeface="Times New Roman"/>
                <a:cs typeface="+mj-cs"/>
              </a:rPr>
              <a:t>ويتأثر </a:t>
            </a:r>
            <a:r>
              <a:rPr lang="ar-IQ" sz="2400" dirty="0">
                <a:latin typeface="Times New Roman"/>
                <a:ea typeface="Times New Roman"/>
                <a:cs typeface="+mj-cs"/>
              </a:rPr>
              <a:t>تكوين الابصال بعدة عوامل منها الفترة الضوئية وشدة الاضاءة ودرجة الحرارة والتسميد النتروجيني والمعاملة بمنظمات النمو.</a:t>
            </a:r>
            <a:endParaRPr lang="en-US" sz="2400" dirty="0">
              <a:latin typeface="Times New Roman"/>
              <a:ea typeface="Times New Roman"/>
              <a:cs typeface="+mj-cs"/>
            </a:endParaRPr>
          </a:p>
          <a:p>
            <a:pPr marL="0" indent="0" algn="r">
              <a:lnSpc>
                <a:spcPct val="110000"/>
              </a:lnSpc>
              <a:buNone/>
            </a:pPr>
            <a:endParaRPr lang="en-US" sz="2400" dirty="0">
              <a:cs typeface="+mj-cs"/>
            </a:endParaRPr>
          </a:p>
        </p:txBody>
      </p:sp>
    </p:spTree>
    <p:extLst>
      <p:ext uri="{BB962C8B-B14F-4D97-AF65-F5344CB8AC3E}">
        <p14:creationId xmlns:p14="http://schemas.microsoft.com/office/powerpoint/2010/main" val="1489399565"/>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Autofit/>
          </a:bodyPr>
          <a:lstStyle/>
          <a:p>
            <a:pPr lvl="0" algn="just" rtl="1">
              <a:spcBef>
                <a:spcPts val="0"/>
              </a:spcBef>
              <a:spcAft>
                <a:spcPts val="1000"/>
              </a:spcAft>
              <a:buFont typeface="Wingdings" panose="05000000000000000000" pitchFamily="2" charset="2"/>
              <a:buChar char="Ø"/>
              <a:tabLst>
                <a:tab pos="237490" algn="l"/>
              </a:tabLst>
            </a:pPr>
            <a:endParaRPr lang="en-US" sz="2400" b="1" dirty="0" smtClean="0">
              <a:solidFill>
                <a:srgbClr val="C00000"/>
              </a:solidFill>
              <a:latin typeface="Times New Roman"/>
              <a:ea typeface="Times New Roman"/>
              <a:cs typeface="+mj-cs"/>
            </a:endParaRPr>
          </a:p>
          <a:p>
            <a:pPr lvl="0" algn="just" rtl="1">
              <a:spcBef>
                <a:spcPts val="0"/>
              </a:spcBef>
              <a:spcAft>
                <a:spcPts val="1000"/>
              </a:spcAft>
              <a:buFont typeface="Wingdings" panose="05000000000000000000" pitchFamily="2" charset="2"/>
              <a:buChar char="Ø"/>
              <a:tabLst>
                <a:tab pos="237490" algn="l"/>
              </a:tabLst>
            </a:pPr>
            <a:r>
              <a:rPr lang="ar-IQ" sz="2400" b="1" dirty="0" smtClean="0">
                <a:solidFill>
                  <a:srgbClr val="C00000"/>
                </a:solidFill>
                <a:latin typeface="Times New Roman"/>
                <a:ea typeface="Times New Roman"/>
                <a:cs typeface="+mj-cs"/>
              </a:rPr>
              <a:t>صفات </a:t>
            </a:r>
            <a:r>
              <a:rPr lang="ar-IQ" sz="2400" b="1" dirty="0">
                <a:solidFill>
                  <a:srgbClr val="C00000"/>
                </a:solidFill>
                <a:latin typeface="Times New Roman"/>
                <a:ea typeface="Times New Roman"/>
                <a:cs typeface="+mj-cs"/>
              </a:rPr>
              <a:t>البصل</a:t>
            </a:r>
            <a:endParaRPr lang="en-US" sz="2400" dirty="0">
              <a:solidFill>
                <a:srgbClr val="C00000"/>
              </a:solidFill>
              <a:latin typeface="Times New Roman"/>
              <a:ea typeface="Times New Roman"/>
              <a:cs typeface="+mj-cs"/>
            </a:endParaRP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اهم </a:t>
            </a:r>
            <a:r>
              <a:rPr lang="ar-IQ" sz="2400" dirty="0">
                <a:latin typeface="Times New Roman"/>
                <a:ea typeface="Times New Roman"/>
                <a:cs typeface="+mj-cs"/>
              </a:rPr>
              <a:t>صفات البصل هي نسبة المادة الجافة وسمك الاوراق الحرشفية والصلادة والنكهة والحرافة</a:t>
            </a:r>
            <a:endParaRPr lang="en-US" sz="2400" dirty="0">
              <a:latin typeface="Times New Roman"/>
              <a:ea typeface="Times New Roman"/>
              <a:cs typeface="+mj-cs"/>
            </a:endParaRPr>
          </a:p>
          <a:p>
            <a:pPr marL="457200" marR="0" indent="-457200" algn="just" rtl="1">
              <a:spcBef>
                <a:spcPts val="0"/>
              </a:spcBef>
              <a:spcAft>
                <a:spcPts val="1000"/>
              </a:spcAft>
              <a:buClr>
                <a:srgbClr val="FF3399"/>
              </a:buClr>
              <a:buFont typeface="+mj-lt"/>
              <a:buAutoNum type="arabicPeriod"/>
              <a:tabLst>
                <a:tab pos="57150" algn="l"/>
              </a:tabLst>
            </a:pPr>
            <a:r>
              <a:rPr lang="ar-IQ" sz="2400" dirty="0" smtClean="0">
                <a:solidFill>
                  <a:srgbClr val="7030A0"/>
                </a:solidFill>
                <a:latin typeface="Times New Roman"/>
                <a:ea typeface="Times New Roman"/>
                <a:cs typeface="+mj-cs"/>
              </a:rPr>
              <a:t>المادة </a:t>
            </a:r>
            <a:r>
              <a:rPr lang="ar-IQ" sz="2400" dirty="0">
                <a:solidFill>
                  <a:srgbClr val="7030A0"/>
                </a:solidFill>
                <a:latin typeface="Times New Roman"/>
                <a:ea typeface="Times New Roman"/>
                <a:cs typeface="+mj-cs"/>
              </a:rPr>
              <a:t>الجافة</a:t>
            </a:r>
            <a:endParaRPr lang="en-US" sz="2400" dirty="0">
              <a:solidFill>
                <a:srgbClr val="7030A0"/>
              </a:solidFill>
              <a:latin typeface="Times New Roman"/>
              <a:ea typeface="Times New Roman"/>
              <a:cs typeface="+mj-cs"/>
            </a:endParaRPr>
          </a:p>
          <a:p>
            <a:pPr marL="0" marR="0" indent="0" algn="just" rtl="1">
              <a:spcBef>
                <a:spcPts val="0"/>
              </a:spcBef>
              <a:spcAft>
                <a:spcPts val="1000"/>
              </a:spcAft>
              <a:buNone/>
              <a:tabLst>
                <a:tab pos="57150" algn="l"/>
              </a:tabLst>
            </a:pPr>
            <a:r>
              <a:rPr lang="ar-IQ" sz="2400" dirty="0" smtClean="0">
                <a:latin typeface="Times New Roman"/>
                <a:ea typeface="Times New Roman"/>
                <a:cs typeface="+mj-cs"/>
              </a:rPr>
              <a:t>  تختلف </a:t>
            </a:r>
            <a:r>
              <a:rPr lang="ar-IQ" sz="2400" dirty="0">
                <a:latin typeface="Times New Roman"/>
                <a:ea typeface="Times New Roman"/>
                <a:cs typeface="+mj-cs"/>
              </a:rPr>
              <a:t>بإختلاف الاصناف فمثلا تتراوح 5% في الصنف </a:t>
            </a:r>
            <a:r>
              <a:rPr lang="en-US" sz="2400" dirty="0">
                <a:solidFill>
                  <a:schemeClr val="accent1">
                    <a:lumMod val="75000"/>
                  </a:schemeClr>
                </a:solidFill>
                <a:latin typeface="Times New Roman"/>
                <a:ea typeface="Times New Roman"/>
                <a:cs typeface="+mj-cs"/>
              </a:rPr>
              <a:t>Sweet Spanish</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و 16% في الصنف </a:t>
            </a:r>
            <a:r>
              <a:rPr lang="en-US" sz="2400" dirty="0">
                <a:solidFill>
                  <a:schemeClr val="accent1">
                    <a:lumMod val="75000"/>
                  </a:schemeClr>
                </a:solidFill>
                <a:latin typeface="Times New Roman"/>
                <a:ea typeface="Times New Roman"/>
                <a:cs typeface="+mj-cs"/>
              </a:rPr>
              <a:t>White Creole</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a:t>
            </a:r>
            <a:endParaRPr lang="en-US" sz="2400" dirty="0">
              <a:latin typeface="Times New Roman"/>
              <a:ea typeface="Times New Roman"/>
              <a:cs typeface="+mj-cs"/>
            </a:endParaRPr>
          </a:p>
          <a:p>
            <a:pPr marL="457200" marR="0" indent="-457200" algn="just" rtl="1">
              <a:spcBef>
                <a:spcPts val="0"/>
              </a:spcBef>
              <a:spcAft>
                <a:spcPts val="1000"/>
              </a:spcAft>
              <a:buClr>
                <a:srgbClr val="FF3399"/>
              </a:buClr>
              <a:buFont typeface="+mj-lt"/>
              <a:buAutoNum type="arabicPeriod" startAt="2"/>
              <a:tabLst>
                <a:tab pos="57150" algn="l"/>
              </a:tabLst>
            </a:pPr>
            <a:r>
              <a:rPr lang="ar-IQ" sz="2400" dirty="0" smtClean="0">
                <a:solidFill>
                  <a:srgbClr val="7030A0"/>
                </a:solidFill>
                <a:latin typeface="Times New Roman"/>
                <a:ea typeface="Times New Roman"/>
                <a:cs typeface="+mj-cs"/>
              </a:rPr>
              <a:t>الحرافة  </a:t>
            </a:r>
            <a:endParaRPr lang="en-US" sz="2400" dirty="0">
              <a:solidFill>
                <a:srgbClr val="7030A0"/>
              </a:solidFill>
              <a:latin typeface="Times New Roman"/>
              <a:ea typeface="Times New Roman"/>
              <a:cs typeface="+mj-cs"/>
            </a:endParaRPr>
          </a:p>
          <a:p>
            <a:pPr marL="0" marR="0" indent="0" algn="just" rtl="1">
              <a:spcBef>
                <a:spcPts val="0"/>
              </a:spcBef>
              <a:spcAft>
                <a:spcPts val="1000"/>
              </a:spcAft>
              <a:buNone/>
              <a:tabLst>
                <a:tab pos="57150" algn="l"/>
              </a:tabLst>
            </a:pPr>
            <a:r>
              <a:rPr lang="en-US" sz="2400" dirty="0" smtClean="0">
                <a:latin typeface="Times New Roman"/>
                <a:ea typeface="Times New Roman"/>
                <a:cs typeface="+mj-cs"/>
              </a:rPr>
              <a:t>       </a:t>
            </a:r>
            <a:r>
              <a:rPr lang="ar-IQ" sz="2400" dirty="0" smtClean="0">
                <a:latin typeface="Times New Roman"/>
                <a:ea typeface="Times New Roman"/>
                <a:cs typeface="+mj-cs"/>
              </a:rPr>
              <a:t>تختلف </a:t>
            </a:r>
            <a:r>
              <a:rPr lang="ar-IQ" sz="2400" dirty="0">
                <a:latin typeface="Times New Roman"/>
                <a:ea typeface="Times New Roman"/>
                <a:cs typeface="+mj-cs"/>
              </a:rPr>
              <a:t>بإختلاف الاصناف والعوامل البيئية وعوامل التربة فالبصل النامي في الاراضي الرملية يكون أقل حرافة من البصل النامي في الاراضي الطينية, كما ان للكمية الكلية للكبريت بالتربة تأثيرا كبيرا على الحرافة, وتزداد حرافة الابصال عند تخزينها.</a:t>
            </a:r>
            <a:endParaRPr lang="en-US" sz="2400" dirty="0">
              <a:latin typeface="Times New Roman"/>
              <a:ea typeface="Times New Roman"/>
              <a:cs typeface="+mj-cs"/>
            </a:endParaRPr>
          </a:p>
          <a:p>
            <a:pPr marL="0" marR="0" indent="0" algn="just" rtl="1">
              <a:spcBef>
                <a:spcPts val="0"/>
              </a:spcBef>
              <a:spcAft>
                <a:spcPts val="1000"/>
              </a:spcAft>
              <a:buNone/>
              <a:tabLst>
                <a:tab pos="237490" algn="l"/>
              </a:tabLst>
            </a:pPr>
            <a:r>
              <a:rPr lang="ar-IQ" sz="2400" dirty="0">
                <a:latin typeface="Times New Roman"/>
                <a:ea typeface="Times New Roman"/>
                <a:cs typeface="+mj-cs"/>
              </a:rPr>
              <a:t> </a:t>
            </a:r>
            <a:endParaRPr lang="en-US" sz="2400" dirty="0">
              <a:latin typeface="Times New Roman"/>
              <a:ea typeface="Times New Roman"/>
              <a:cs typeface="+mj-cs"/>
            </a:endParaRPr>
          </a:p>
          <a:p>
            <a:pPr marL="0" indent="0" algn="just">
              <a:buNone/>
            </a:pPr>
            <a:endParaRPr lang="en-US" sz="2400" dirty="0">
              <a:cs typeface="+mj-cs"/>
            </a:endParaRPr>
          </a:p>
        </p:txBody>
      </p:sp>
    </p:spTree>
    <p:extLst>
      <p:ext uri="{BB962C8B-B14F-4D97-AF65-F5344CB8AC3E}">
        <p14:creationId xmlns:p14="http://schemas.microsoft.com/office/powerpoint/2010/main" val="459349158"/>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marL="114300" marR="0" indent="-457200" algn="just" rtl="1">
              <a:spcBef>
                <a:spcPts val="0"/>
              </a:spcBef>
              <a:spcAft>
                <a:spcPts val="1000"/>
              </a:spcAft>
              <a:buClr>
                <a:srgbClr val="FF3399"/>
              </a:buClr>
              <a:buFont typeface="+mj-lt"/>
              <a:buAutoNum type="arabicPeriod" startAt="3"/>
              <a:tabLst>
                <a:tab pos="57150" algn="l"/>
              </a:tabLst>
            </a:pPr>
            <a:endParaRPr lang="en-US" sz="2400" dirty="0" smtClean="0">
              <a:solidFill>
                <a:srgbClr val="7030A0"/>
              </a:solidFill>
              <a:latin typeface="Times New Roman"/>
              <a:ea typeface="Times New Roman"/>
              <a:cs typeface="+mj-cs"/>
            </a:endParaRPr>
          </a:p>
          <a:p>
            <a:pPr marL="114300" marR="0" indent="-457200" algn="just" rtl="1">
              <a:spcBef>
                <a:spcPts val="0"/>
              </a:spcBef>
              <a:spcAft>
                <a:spcPts val="1000"/>
              </a:spcAft>
              <a:buClr>
                <a:srgbClr val="FF3399"/>
              </a:buClr>
              <a:buFont typeface="+mj-lt"/>
              <a:buAutoNum type="arabicPeriod" startAt="3"/>
              <a:tabLst>
                <a:tab pos="57150" algn="l"/>
              </a:tabLst>
            </a:pPr>
            <a:endParaRPr lang="en-US" sz="2400" dirty="0">
              <a:solidFill>
                <a:srgbClr val="7030A0"/>
              </a:solidFill>
              <a:latin typeface="Times New Roman"/>
              <a:ea typeface="Times New Roman"/>
              <a:cs typeface="+mj-cs"/>
            </a:endParaRPr>
          </a:p>
          <a:p>
            <a:pPr marL="114300" marR="0" indent="-457200" algn="just" rtl="1">
              <a:spcBef>
                <a:spcPts val="0"/>
              </a:spcBef>
              <a:spcAft>
                <a:spcPts val="1000"/>
              </a:spcAft>
              <a:buClr>
                <a:srgbClr val="FF3399"/>
              </a:buClr>
              <a:buFont typeface="+mj-lt"/>
              <a:buAutoNum type="arabicPeriod" startAt="3"/>
              <a:tabLst>
                <a:tab pos="57150" algn="l"/>
              </a:tabLst>
            </a:pPr>
            <a:endParaRPr lang="en-US" sz="2400" dirty="0" smtClean="0">
              <a:solidFill>
                <a:srgbClr val="7030A0"/>
              </a:solidFill>
              <a:latin typeface="Times New Roman"/>
              <a:ea typeface="Times New Roman"/>
              <a:cs typeface="+mj-cs"/>
            </a:endParaRPr>
          </a:p>
          <a:p>
            <a:pPr marL="114300" marR="0" indent="-457200" algn="just" rtl="1">
              <a:spcBef>
                <a:spcPts val="0"/>
              </a:spcBef>
              <a:spcAft>
                <a:spcPts val="1000"/>
              </a:spcAft>
              <a:buClr>
                <a:srgbClr val="FF3399"/>
              </a:buClr>
              <a:buFont typeface="+mj-lt"/>
              <a:buAutoNum type="arabicPeriod" startAt="3"/>
              <a:tabLst>
                <a:tab pos="57150" algn="l"/>
              </a:tabLst>
            </a:pPr>
            <a:r>
              <a:rPr lang="ar-IQ" sz="2400" dirty="0" smtClean="0">
                <a:solidFill>
                  <a:srgbClr val="7030A0"/>
                </a:solidFill>
                <a:latin typeface="Times New Roman"/>
                <a:ea typeface="Times New Roman"/>
                <a:cs typeface="+mj-cs"/>
              </a:rPr>
              <a:t>النكهة</a:t>
            </a:r>
            <a:endParaRPr lang="en-US" sz="2400" dirty="0">
              <a:solidFill>
                <a:srgbClr val="7030A0"/>
              </a:solidFill>
              <a:latin typeface="Times New Roman"/>
              <a:ea typeface="Times New Roman"/>
              <a:cs typeface="+mj-cs"/>
            </a:endParaRPr>
          </a:p>
          <a:p>
            <a:pPr marL="0" marR="0" indent="0" algn="just" rtl="1">
              <a:spcBef>
                <a:spcPts val="0"/>
              </a:spcBef>
              <a:spcAft>
                <a:spcPts val="1000"/>
              </a:spcAft>
              <a:buNone/>
              <a:tabLst>
                <a:tab pos="57150" algn="l"/>
              </a:tabLst>
            </a:pPr>
            <a:r>
              <a:rPr lang="en-US" sz="2400" dirty="0" smtClean="0">
                <a:latin typeface="Times New Roman"/>
                <a:ea typeface="Times New Roman"/>
                <a:cs typeface="+mj-cs"/>
              </a:rPr>
              <a:t>       </a:t>
            </a:r>
            <a:r>
              <a:rPr lang="ar-IQ" sz="2400" dirty="0" smtClean="0">
                <a:latin typeface="Times New Roman"/>
                <a:ea typeface="Times New Roman"/>
                <a:cs typeface="+mj-cs"/>
              </a:rPr>
              <a:t>ترجع </a:t>
            </a:r>
            <a:r>
              <a:rPr lang="ar-IQ" sz="2400" dirty="0">
                <a:latin typeface="Times New Roman"/>
                <a:ea typeface="Times New Roman"/>
                <a:cs typeface="+mj-cs"/>
              </a:rPr>
              <a:t>الى وجود زيت متطاير يحتوي على الكبريت لذلك يكون البصل المطبوخ أقل حرافة من البصل الطازج.</a:t>
            </a:r>
            <a:endParaRPr lang="en-US" sz="2400" dirty="0">
              <a:latin typeface="Times New Roman"/>
              <a:ea typeface="Times New Roman"/>
              <a:cs typeface="+mj-cs"/>
            </a:endParaRPr>
          </a:p>
          <a:p>
            <a:pPr marL="457200" marR="0" indent="-457200" algn="just" rtl="1">
              <a:spcBef>
                <a:spcPts val="0"/>
              </a:spcBef>
              <a:spcAft>
                <a:spcPts val="1000"/>
              </a:spcAft>
              <a:buClr>
                <a:srgbClr val="FF3399"/>
              </a:buClr>
              <a:buFont typeface="+mj-lt"/>
              <a:buAutoNum type="arabicPeriod" startAt="4"/>
              <a:tabLst>
                <a:tab pos="57150" algn="l"/>
              </a:tabLst>
            </a:pPr>
            <a:r>
              <a:rPr lang="ar-IQ" sz="2400" dirty="0" smtClean="0">
                <a:solidFill>
                  <a:srgbClr val="7030A0"/>
                </a:solidFill>
                <a:latin typeface="Times New Roman"/>
                <a:ea typeface="Times New Roman"/>
                <a:cs typeface="+mj-cs"/>
              </a:rPr>
              <a:t>الصلابة </a:t>
            </a:r>
            <a:r>
              <a:rPr lang="ar-IQ" sz="2400" dirty="0">
                <a:solidFill>
                  <a:srgbClr val="7030A0"/>
                </a:solidFill>
                <a:latin typeface="Times New Roman"/>
                <a:ea typeface="Times New Roman"/>
                <a:cs typeface="+mj-cs"/>
              </a:rPr>
              <a:t>وسمك الاوراق الحرشفية </a:t>
            </a:r>
            <a:endParaRPr lang="en-US" sz="2400" dirty="0">
              <a:solidFill>
                <a:srgbClr val="7030A0"/>
              </a:solidFill>
              <a:latin typeface="Times New Roman"/>
              <a:ea typeface="Times New Roman"/>
              <a:cs typeface="+mj-cs"/>
            </a:endParaRPr>
          </a:p>
          <a:p>
            <a:pPr marL="0" marR="0" indent="0" algn="just" rtl="1">
              <a:spcBef>
                <a:spcPts val="0"/>
              </a:spcBef>
              <a:spcAft>
                <a:spcPts val="1000"/>
              </a:spcAft>
              <a:buNone/>
              <a:tabLst>
                <a:tab pos="57150" algn="l"/>
              </a:tabLst>
            </a:pPr>
            <a:r>
              <a:rPr lang="en-US" sz="2400" dirty="0" smtClean="0">
                <a:latin typeface="Times New Roman"/>
                <a:ea typeface="Times New Roman"/>
                <a:cs typeface="+mj-cs"/>
              </a:rPr>
              <a:t>       </a:t>
            </a:r>
            <a:r>
              <a:rPr lang="ar-IQ" sz="2400" dirty="0" smtClean="0">
                <a:latin typeface="Times New Roman"/>
                <a:ea typeface="Times New Roman"/>
                <a:cs typeface="+mj-cs"/>
              </a:rPr>
              <a:t>تعود </a:t>
            </a:r>
            <a:r>
              <a:rPr lang="ar-IQ" sz="2400" dirty="0">
                <a:latin typeface="Times New Roman"/>
                <a:ea typeface="Times New Roman"/>
                <a:cs typeface="+mj-cs"/>
              </a:rPr>
              <a:t>الى العوامل الوراثية والبيئية, فالعوامل البيئية تؤدي الى تأخير النضج والمعالجة وتسبب طراوة الابصال, ويمكن زيادة سمك الاوراق الحرشفية الخارجية بإضافة سوبرفوسفات الكالسيوم او كبريتات النحاس</a:t>
            </a:r>
            <a:r>
              <a:rPr lang="ar-IQ" sz="2400" dirty="0" smtClean="0">
                <a:latin typeface="Times New Roman"/>
                <a:ea typeface="Times New Roman"/>
                <a:cs typeface="+mj-cs"/>
              </a:rPr>
              <a:t>.</a:t>
            </a:r>
            <a:endParaRPr lang="en-US" sz="2400" dirty="0" smtClean="0">
              <a:latin typeface="Times New Roman"/>
              <a:ea typeface="Times New Roman"/>
              <a:cs typeface="+mj-cs"/>
            </a:endParaRPr>
          </a:p>
          <a:p>
            <a:pPr marL="0" marR="0" indent="0" algn="just" rtl="1">
              <a:spcBef>
                <a:spcPts val="0"/>
              </a:spcBef>
              <a:spcAft>
                <a:spcPts val="1000"/>
              </a:spcAft>
              <a:buNone/>
              <a:tabLst>
                <a:tab pos="57150" algn="l"/>
              </a:tabLst>
            </a:pPr>
            <a:endParaRPr lang="en-US" sz="2400" dirty="0">
              <a:latin typeface="Times New Roman"/>
              <a:ea typeface="Times New Roman"/>
              <a:cs typeface="+mj-cs"/>
            </a:endParaRPr>
          </a:p>
          <a:p>
            <a:pPr algn="r"/>
            <a:endParaRPr lang="en-US" sz="2400" dirty="0">
              <a:cs typeface="+mj-cs"/>
            </a:endParaRPr>
          </a:p>
        </p:txBody>
      </p:sp>
    </p:spTree>
    <p:extLst>
      <p:ext uri="{BB962C8B-B14F-4D97-AF65-F5344CB8AC3E}">
        <p14:creationId xmlns:p14="http://schemas.microsoft.com/office/powerpoint/2010/main" val="549657090"/>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304800"/>
            <a:ext cx="8229600" cy="6477000"/>
          </a:xfrm>
        </p:spPr>
        <p:txBody>
          <a:bodyPr>
            <a:normAutofit lnSpcReduction="10000"/>
          </a:bodyPr>
          <a:lstStyle/>
          <a:p>
            <a:pPr lvl="0" algn="just" rtl="1">
              <a:lnSpc>
                <a:spcPct val="120000"/>
              </a:lnSpc>
              <a:spcBef>
                <a:spcPts val="0"/>
              </a:spcBef>
              <a:spcAft>
                <a:spcPts val="1000"/>
              </a:spcAft>
              <a:buFont typeface="Wingdings" panose="05000000000000000000" pitchFamily="2" charset="2"/>
              <a:buChar char="Ø"/>
              <a:tabLst>
                <a:tab pos="57150" algn="l"/>
              </a:tabLst>
            </a:pPr>
            <a:endParaRPr lang="en-US" sz="2400" b="1" dirty="0" smtClean="0">
              <a:solidFill>
                <a:srgbClr val="C00000"/>
              </a:solidFill>
              <a:latin typeface="Times New Roman"/>
              <a:ea typeface="Times New Roman"/>
              <a:cs typeface="+mj-cs"/>
            </a:endParaRPr>
          </a:p>
          <a:p>
            <a:pPr lvl="0" algn="just" rtl="1">
              <a:lnSpc>
                <a:spcPct val="120000"/>
              </a:lnSpc>
              <a:spcBef>
                <a:spcPts val="0"/>
              </a:spcBef>
              <a:spcAft>
                <a:spcPts val="1000"/>
              </a:spcAft>
              <a:buFont typeface="Wingdings" panose="05000000000000000000" pitchFamily="2" charset="2"/>
              <a:buChar char="Ø"/>
              <a:tabLst>
                <a:tab pos="57150" algn="l"/>
              </a:tabLst>
            </a:pPr>
            <a:r>
              <a:rPr lang="ar-IQ" sz="2400" b="1" dirty="0" smtClean="0">
                <a:solidFill>
                  <a:srgbClr val="C00000"/>
                </a:solidFill>
                <a:latin typeface="Times New Roman"/>
                <a:ea typeface="Times New Roman"/>
                <a:cs typeface="+mj-cs"/>
              </a:rPr>
              <a:t>العلاقة </a:t>
            </a:r>
            <a:r>
              <a:rPr lang="ar-IQ" sz="2400" b="1" dirty="0">
                <a:solidFill>
                  <a:srgbClr val="C00000"/>
                </a:solidFill>
                <a:latin typeface="Times New Roman"/>
                <a:ea typeface="Times New Roman"/>
                <a:cs typeface="+mj-cs"/>
              </a:rPr>
              <a:t>بين الصفات النوعية للبصل</a:t>
            </a:r>
            <a:endParaRPr lang="en-US" sz="2400" dirty="0">
              <a:solidFill>
                <a:srgbClr val="C00000"/>
              </a:solidFill>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تعد </a:t>
            </a:r>
            <a:r>
              <a:rPr lang="ar-IQ" sz="2400" dirty="0">
                <a:latin typeface="Times New Roman"/>
                <a:ea typeface="Times New Roman"/>
                <a:cs typeface="+mj-cs"/>
              </a:rPr>
              <a:t>الحرافة من اهم الصفات المميزة للبصل وهي صفة تتوقف على محتوى الابصال من المواد الكبريتية القابلة للتطاير وترتبط معها طرديا″, </a:t>
            </a:r>
            <a:endParaRPr lang="ar-IQ" sz="2400" dirty="0" smtClean="0">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ويرجع </a:t>
            </a:r>
            <a:r>
              <a:rPr lang="ar-IQ" sz="2400" dirty="0">
                <a:latin typeface="Times New Roman"/>
                <a:ea typeface="Times New Roman"/>
                <a:cs typeface="+mj-cs"/>
              </a:rPr>
              <a:t>الطعم الحريف في البصل الى المركب </a:t>
            </a:r>
            <a:r>
              <a:rPr lang="en-US" sz="2400" dirty="0">
                <a:solidFill>
                  <a:schemeClr val="accent1">
                    <a:lumMod val="75000"/>
                  </a:schemeClr>
                </a:solidFill>
                <a:latin typeface="Times New Roman"/>
                <a:ea typeface="Times New Roman"/>
                <a:cs typeface="+mj-cs"/>
              </a:rPr>
              <a:t>Allyl Propyl </a:t>
            </a:r>
            <a:r>
              <a:rPr lang="en-US" sz="2400" dirty="0" err="1">
                <a:solidFill>
                  <a:schemeClr val="accent1">
                    <a:lumMod val="75000"/>
                  </a:schemeClr>
                </a:solidFill>
                <a:latin typeface="Times New Roman"/>
                <a:ea typeface="Times New Roman"/>
                <a:cs typeface="+mj-cs"/>
              </a:rPr>
              <a:t>Disulphate</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الذي يحتوي على الكبريت</a:t>
            </a:r>
            <a:r>
              <a:rPr lang="ar-IQ" sz="2400" dirty="0" smtClean="0">
                <a:latin typeface="Times New Roman"/>
                <a:ea typeface="Times New Roman"/>
                <a:cs typeface="+mj-cs"/>
              </a:rPr>
              <a:t>.</a:t>
            </a: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وترتبط الحرافة طرديا″ مع المادة الجافة علما″ أن المواد الكبريتية القابلة للتطاير تعد جزء من المادة الجافة وتزيد بزيادتها. </a:t>
            </a:r>
            <a:endParaRPr lang="ar-IQ" sz="2400" dirty="0" smtClean="0">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وتزداد </a:t>
            </a:r>
            <a:r>
              <a:rPr lang="ar-IQ" sz="2400" dirty="0">
                <a:latin typeface="Times New Roman"/>
                <a:ea typeface="Times New Roman"/>
                <a:cs typeface="+mj-cs"/>
              </a:rPr>
              <a:t>الحرافة بزيادة قابلية الابصال على الخزن وكذلك بزيادة فترة الخزن. </a:t>
            </a:r>
            <a:endParaRPr lang="ar-IQ" sz="2400" dirty="0" smtClean="0">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كما </a:t>
            </a:r>
            <a:r>
              <a:rPr lang="ar-IQ" sz="2400" dirty="0">
                <a:latin typeface="Times New Roman"/>
                <a:ea typeface="Times New Roman"/>
                <a:cs typeface="+mj-cs"/>
              </a:rPr>
              <a:t>يؤدي  الفقد الرطوبي اثناء الخزن الى زيادة نسبة المادة الجافة, </a:t>
            </a:r>
            <a:endParaRPr lang="ar-IQ" sz="2400" dirty="0" smtClean="0">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ولايمكن </a:t>
            </a:r>
            <a:r>
              <a:rPr lang="ar-IQ" sz="2400" dirty="0">
                <a:latin typeface="Times New Roman"/>
                <a:ea typeface="Times New Roman"/>
                <a:cs typeface="+mj-cs"/>
              </a:rPr>
              <a:t>الفصل بين حرافة البصل او نكهته المميزة فالمركبات المسؤولة عن الحرافة هي ذاتها المركبات التي تكسب البصل طعمه ونكهته المميزتين وهي التي تكسبه ايضا″ خاصية اسالة الدموع.</a:t>
            </a:r>
            <a:endParaRPr lang="en-US" sz="2400" dirty="0">
              <a:latin typeface="Times New Roman"/>
              <a:ea typeface="Times New Roman"/>
              <a:cs typeface="+mj-cs"/>
            </a:endParaRPr>
          </a:p>
          <a:p>
            <a:pPr marL="0" indent="0" algn="r">
              <a:lnSpc>
                <a:spcPct val="120000"/>
              </a:lnSpc>
              <a:buNone/>
            </a:pPr>
            <a:endParaRPr lang="en-US" sz="2400" dirty="0">
              <a:cs typeface="+mj-cs"/>
            </a:endParaRPr>
          </a:p>
        </p:txBody>
      </p:sp>
    </p:spTree>
    <p:extLst>
      <p:ext uri="{BB962C8B-B14F-4D97-AF65-F5344CB8AC3E}">
        <p14:creationId xmlns:p14="http://schemas.microsoft.com/office/powerpoint/2010/main" val="4266391530"/>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lvl="0" algn="just" rtl="1">
              <a:lnSpc>
                <a:spcPct val="110000"/>
              </a:lnSpc>
              <a:spcBef>
                <a:spcPts val="0"/>
              </a:spcBef>
              <a:spcAft>
                <a:spcPts val="1000"/>
              </a:spcAft>
              <a:buFont typeface="Wingdings" panose="05000000000000000000" pitchFamily="2" charset="2"/>
              <a:buChar char="Ø"/>
              <a:tabLst>
                <a:tab pos="57150" algn="l"/>
              </a:tabLst>
            </a:pPr>
            <a:endParaRPr lang="en-US" sz="2400" b="1" dirty="0" smtClean="0">
              <a:solidFill>
                <a:srgbClr val="C00000"/>
              </a:solidFill>
              <a:latin typeface="Times New Roman"/>
              <a:ea typeface="Times New Roman"/>
              <a:cs typeface="+mj-cs"/>
            </a:endParaRPr>
          </a:p>
          <a:p>
            <a:pPr lvl="0" algn="just" rtl="1">
              <a:lnSpc>
                <a:spcPct val="110000"/>
              </a:lnSpc>
              <a:spcBef>
                <a:spcPts val="0"/>
              </a:spcBef>
              <a:spcAft>
                <a:spcPts val="1000"/>
              </a:spcAft>
              <a:buFont typeface="Wingdings" panose="05000000000000000000" pitchFamily="2" charset="2"/>
              <a:buChar char="Ø"/>
              <a:tabLst>
                <a:tab pos="57150" algn="l"/>
              </a:tabLst>
            </a:pPr>
            <a:r>
              <a:rPr lang="ar-IQ" sz="2400" b="1" dirty="0" smtClean="0">
                <a:solidFill>
                  <a:srgbClr val="C00000"/>
                </a:solidFill>
                <a:latin typeface="Times New Roman"/>
                <a:ea typeface="Times New Roman"/>
                <a:cs typeface="+mj-cs"/>
              </a:rPr>
              <a:t>ظاهرة </a:t>
            </a:r>
            <a:r>
              <a:rPr lang="ar-IQ" sz="2400" b="1" dirty="0">
                <a:solidFill>
                  <a:srgbClr val="C00000"/>
                </a:solidFill>
                <a:latin typeface="Times New Roman"/>
                <a:ea typeface="Times New Roman"/>
                <a:cs typeface="+mj-cs"/>
              </a:rPr>
              <a:t>الازدواج    </a:t>
            </a:r>
            <a:r>
              <a:rPr lang="en-US" sz="2400" b="1" dirty="0">
                <a:solidFill>
                  <a:srgbClr val="C00000"/>
                </a:solidFill>
                <a:latin typeface="Times New Roman"/>
                <a:ea typeface="Times New Roman"/>
                <a:cs typeface="+mj-cs"/>
              </a:rPr>
              <a:t>Doubling</a:t>
            </a:r>
            <a:endParaRPr lang="en-US" sz="2400" dirty="0">
              <a:solidFill>
                <a:srgbClr val="C00000"/>
              </a:solidFill>
              <a:latin typeface="Times New Roman"/>
              <a:ea typeface="Times New Roman"/>
              <a:cs typeface="+mj-cs"/>
            </a:endParaRPr>
          </a:p>
          <a:p>
            <a:pPr marL="0" marR="0" indent="0" algn="just" rtl="1">
              <a:lnSpc>
                <a:spcPct val="110000"/>
              </a:lnSpc>
              <a:spcBef>
                <a:spcPts val="0"/>
              </a:spcBef>
              <a:spcAft>
                <a:spcPts val="1000"/>
              </a:spcAft>
              <a:buNone/>
              <a:tabLst>
                <a:tab pos="57150" algn="l"/>
              </a:tabLst>
            </a:pPr>
            <a:r>
              <a:rPr lang="en-US" sz="2400" dirty="0" smtClean="0">
                <a:latin typeface="Times New Roman"/>
                <a:ea typeface="Times New Roman"/>
                <a:cs typeface="+mj-cs"/>
              </a:rPr>
              <a:t>       </a:t>
            </a:r>
            <a:r>
              <a:rPr lang="ar-IQ" sz="2400" dirty="0" smtClean="0">
                <a:latin typeface="Times New Roman"/>
                <a:ea typeface="Times New Roman"/>
                <a:cs typeface="+mj-cs"/>
              </a:rPr>
              <a:t>هي </a:t>
            </a:r>
            <a:r>
              <a:rPr lang="ar-IQ" sz="2400" dirty="0">
                <a:latin typeface="Times New Roman"/>
                <a:ea typeface="Times New Roman"/>
                <a:cs typeface="+mj-cs"/>
              </a:rPr>
              <a:t>ظاهرة غير مرغوبة اقتصاديا″ لذلك فالابصال المزدوجة لا تستعمل للتصدير وتستهلك محليا″ او في مصانع التجفيف, ومن أسبابها:</a:t>
            </a:r>
            <a:endParaRPr lang="en-US" sz="2400" dirty="0">
              <a:latin typeface="Times New Roman"/>
              <a:ea typeface="Times New Roman"/>
              <a:cs typeface="+mj-cs"/>
            </a:endParaRPr>
          </a:p>
          <a:p>
            <a:pPr marL="457200" marR="0" indent="-457200" algn="just" rtl="1">
              <a:lnSpc>
                <a:spcPct val="110000"/>
              </a:lnSpc>
              <a:spcBef>
                <a:spcPts val="0"/>
              </a:spcBef>
              <a:spcAft>
                <a:spcPts val="1000"/>
              </a:spcAft>
              <a:buClr>
                <a:srgbClr val="FF3399"/>
              </a:buClr>
              <a:buFont typeface="+mj-lt"/>
              <a:buAutoNum type="arabicPeriod"/>
              <a:tabLst>
                <a:tab pos="57150" algn="l"/>
              </a:tabLst>
            </a:pPr>
            <a:r>
              <a:rPr lang="ar-IQ" sz="2400" dirty="0" smtClean="0">
                <a:latin typeface="Times New Roman"/>
                <a:ea typeface="Times New Roman"/>
                <a:cs typeface="+mj-cs"/>
              </a:rPr>
              <a:t>زيادة </a:t>
            </a:r>
            <a:r>
              <a:rPr lang="ar-IQ" sz="2400" dirty="0">
                <a:latin typeface="Times New Roman"/>
                <a:ea typeface="Times New Roman"/>
                <a:cs typeface="+mj-cs"/>
              </a:rPr>
              <a:t>كمية النتروجين.</a:t>
            </a:r>
            <a:endParaRPr lang="en-US" sz="2400" dirty="0">
              <a:latin typeface="Times New Roman"/>
              <a:ea typeface="Times New Roman"/>
              <a:cs typeface="+mj-cs"/>
            </a:endParaRPr>
          </a:p>
          <a:p>
            <a:pPr marL="457200" marR="0" indent="-457200" algn="just" rtl="1">
              <a:lnSpc>
                <a:spcPct val="110000"/>
              </a:lnSpc>
              <a:spcBef>
                <a:spcPts val="0"/>
              </a:spcBef>
              <a:spcAft>
                <a:spcPts val="1000"/>
              </a:spcAft>
              <a:buClr>
                <a:srgbClr val="FF3399"/>
              </a:buClr>
              <a:buFont typeface="+mj-lt"/>
              <a:buAutoNum type="arabicPeriod"/>
              <a:tabLst>
                <a:tab pos="57150" algn="l"/>
              </a:tabLst>
            </a:pPr>
            <a:r>
              <a:rPr lang="ar-IQ" sz="2400" dirty="0" smtClean="0">
                <a:latin typeface="Times New Roman"/>
                <a:ea typeface="Times New Roman"/>
                <a:cs typeface="+mj-cs"/>
              </a:rPr>
              <a:t>كبر </a:t>
            </a:r>
            <a:r>
              <a:rPr lang="ar-IQ" sz="2400" dirty="0">
                <a:latin typeface="Times New Roman"/>
                <a:ea typeface="Times New Roman"/>
                <a:cs typeface="+mj-cs"/>
              </a:rPr>
              <a:t>حجم الشتلات المزروعة وزيادة مسافات الزراعة.</a:t>
            </a:r>
            <a:endParaRPr lang="en-US" sz="2400" dirty="0">
              <a:latin typeface="Times New Roman"/>
              <a:ea typeface="Times New Roman"/>
              <a:cs typeface="+mj-cs"/>
            </a:endParaRPr>
          </a:p>
          <a:p>
            <a:pPr marL="457200" marR="0" indent="-457200" algn="just" rtl="1">
              <a:lnSpc>
                <a:spcPct val="110000"/>
              </a:lnSpc>
              <a:spcBef>
                <a:spcPts val="0"/>
              </a:spcBef>
              <a:spcAft>
                <a:spcPts val="1000"/>
              </a:spcAft>
              <a:buClr>
                <a:srgbClr val="FF3399"/>
              </a:buClr>
              <a:buFont typeface="+mj-lt"/>
              <a:buAutoNum type="arabicPeriod"/>
              <a:tabLst>
                <a:tab pos="57150" algn="l"/>
              </a:tabLst>
            </a:pPr>
            <a:r>
              <a:rPr lang="ar-IQ" sz="2400" dirty="0" smtClean="0">
                <a:latin typeface="Times New Roman"/>
                <a:ea typeface="Times New Roman"/>
                <a:cs typeface="+mj-cs"/>
              </a:rPr>
              <a:t>نوع </a:t>
            </a:r>
            <a:r>
              <a:rPr lang="ar-IQ" sz="2400" dirty="0">
                <a:latin typeface="Times New Roman"/>
                <a:ea typeface="Times New Roman"/>
                <a:cs typeface="+mj-cs"/>
              </a:rPr>
              <a:t>الصنف.</a:t>
            </a:r>
            <a:endParaRPr lang="en-US" sz="2400" dirty="0">
              <a:latin typeface="Times New Roman"/>
              <a:ea typeface="Times New Roman"/>
              <a:cs typeface="+mj-cs"/>
            </a:endParaRPr>
          </a:p>
          <a:p>
            <a:pPr marL="457200" marR="0" indent="-457200" algn="just" rtl="1">
              <a:lnSpc>
                <a:spcPct val="110000"/>
              </a:lnSpc>
              <a:spcBef>
                <a:spcPts val="0"/>
              </a:spcBef>
              <a:spcAft>
                <a:spcPts val="1000"/>
              </a:spcAft>
              <a:buClr>
                <a:srgbClr val="FF3399"/>
              </a:buClr>
              <a:buFont typeface="+mj-lt"/>
              <a:buAutoNum type="arabicPeriod"/>
              <a:tabLst>
                <a:tab pos="237490" algn="l"/>
              </a:tabLst>
            </a:pPr>
            <a:r>
              <a:rPr lang="ar-IQ" sz="2400" dirty="0" smtClean="0">
                <a:latin typeface="Times New Roman"/>
                <a:ea typeface="Times New Roman"/>
                <a:cs typeface="+mj-cs"/>
              </a:rPr>
              <a:t>الزراعة </a:t>
            </a:r>
            <a:r>
              <a:rPr lang="ar-IQ" sz="2400" dirty="0">
                <a:latin typeface="Times New Roman"/>
                <a:ea typeface="Times New Roman"/>
                <a:cs typeface="+mj-cs"/>
              </a:rPr>
              <a:t>السطحية إذ وجد ان الزراعة على عمق 2 – 2,5 سم من سطح التربة تكون لها قابلية على تكوين ابصال مزدوجة مقارنة بالزراعة على عمق 7,5 سم.</a:t>
            </a:r>
            <a:endParaRPr lang="en-US" sz="2400" dirty="0">
              <a:latin typeface="Times New Roman"/>
              <a:ea typeface="Times New Roman"/>
              <a:cs typeface="+mj-cs"/>
            </a:endParaRPr>
          </a:p>
          <a:p>
            <a:pPr marL="457200" marR="0" indent="-457200" algn="just" rtl="1">
              <a:lnSpc>
                <a:spcPct val="110000"/>
              </a:lnSpc>
              <a:spcBef>
                <a:spcPts val="0"/>
              </a:spcBef>
              <a:spcAft>
                <a:spcPts val="1000"/>
              </a:spcAft>
              <a:buClr>
                <a:srgbClr val="FF3399"/>
              </a:buClr>
              <a:buFont typeface="+mj-lt"/>
              <a:buAutoNum type="arabicPeriod"/>
              <a:tabLst>
                <a:tab pos="57150" algn="l"/>
              </a:tabLst>
            </a:pPr>
            <a:r>
              <a:rPr lang="ar-IQ" sz="2400" dirty="0" smtClean="0">
                <a:latin typeface="Times New Roman"/>
                <a:ea typeface="Times New Roman"/>
                <a:cs typeface="+mj-cs"/>
              </a:rPr>
              <a:t>العوامل </a:t>
            </a:r>
            <a:r>
              <a:rPr lang="ar-IQ" sz="2400" dirty="0">
                <a:latin typeface="Times New Roman"/>
                <a:ea typeface="Times New Roman"/>
                <a:cs typeface="+mj-cs"/>
              </a:rPr>
              <a:t>البيئية الاخرى التي تحد من نمو النبات ومنها التعطيش.</a:t>
            </a:r>
            <a:endParaRPr lang="en-US" sz="2400" dirty="0">
              <a:latin typeface="Times New Roman"/>
              <a:ea typeface="Times New Roman"/>
              <a:cs typeface="+mj-cs"/>
            </a:endParaRPr>
          </a:p>
          <a:p>
            <a:pPr marL="0" indent="0" algn="r">
              <a:lnSpc>
                <a:spcPct val="110000"/>
              </a:lnSpc>
              <a:buNone/>
            </a:pPr>
            <a:endParaRPr lang="en-US" sz="2400" dirty="0">
              <a:cs typeface="+mj-cs"/>
            </a:endParaRPr>
          </a:p>
        </p:txBody>
      </p:sp>
    </p:spTree>
    <p:extLst>
      <p:ext uri="{BB962C8B-B14F-4D97-AF65-F5344CB8AC3E}">
        <p14:creationId xmlns:p14="http://schemas.microsoft.com/office/powerpoint/2010/main" val="2676495184"/>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a:bodyPr>
          <a:lstStyle/>
          <a:p>
            <a:pPr lvl="0" algn="just" rtl="1">
              <a:lnSpc>
                <a:spcPct val="110000"/>
              </a:lnSpc>
              <a:spcBef>
                <a:spcPts val="0"/>
              </a:spcBef>
              <a:spcAft>
                <a:spcPts val="1000"/>
              </a:spcAft>
              <a:buFont typeface="Wingdings" panose="05000000000000000000" pitchFamily="2" charset="2"/>
              <a:buChar char="Ø"/>
              <a:tabLst>
                <a:tab pos="57150" algn="l"/>
              </a:tabLst>
            </a:pPr>
            <a:endParaRPr lang="en-US" sz="2400" b="1" dirty="0" smtClean="0">
              <a:solidFill>
                <a:srgbClr val="C00000"/>
              </a:solidFill>
              <a:latin typeface="Times New Roman"/>
              <a:ea typeface="Times New Roman"/>
              <a:cs typeface="+mj-cs"/>
            </a:endParaRPr>
          </a:p>
          <a:p>
            <a:pPr lvl="0" algn="just" rtl="1">
              <a:lnSpc>
                <a:spcPct val="110000"/>
              </a:lnSpc>
              <a:spcBef>
                <a:spcPts val="0"/>
              </a:spcBef>
              <a:spcAft>
                <a:spcPts val="1000"/>
              </a:spcAft>
              <a:buFont typeface="Wingdings" panose="05000000000000000000" pitchFamily="2" charset="2"/>
              <a:buChar char="Ø"/>
              <a:tabLst>
                <a:tab pos="57150" algn="l"/>
              </a:tabLst>
            </a:pPr>
            <a:r>
              <a:rPr lang="ar-IQ" sz="2400" b="1" dirty="0" smtClean="0">
                <a:solidFill>
                  <a:srgbClr val="C00000"/>
                </a:solidFill>
                <a:latin typeface="Times New Roman"/>
                <a:ea typeface="Times New Roman"/>
                <a:cs typeface="+mj-cs"/>
              </a:rPr>
              <a:t>الازهار </a:t>
            </a:r>
            <a:r>
              <a:rPr lang="ar-IQ" sz="2400" b="1" dirty="0">
                <a:solidFill>
                  <a:srgbClr val="C00000"/>
                </a:solidFill>
                <a:latin typeface="Times New Roman"/>
                <a:ea typeface="Times New Roman"/>
                <a:cs typeface="+mj-cs"/>
              </a:rPr>
              <a:t>المبكر</a:t>
            </a:r>
            <a:endParaRPr lang="en-US" sz="2400" dirty="0">
              <a:solidFill>
                <a:srgbClr val="C00000"/>
              </a:solidFill>
              <a:latin typeface="Times New Roman"/>
              <a:ea typeface="Times New Roman"/>
              <a:cs typeface="+mj-cs"/>
            </a:endParaRPr>
          </a:p>
          <a:p>
            <a:pPr marL="0" marR="0" indent="0" algn="just" rtl="1">
              <a:lnSpc>
                <a:spcPct val="110000"/>
              </a:lnSpc>
              <a:spcBef>
                <a:spcPts val="0"/>
              </a:spcBef>
              <a:spcAft>
                <a:spcPts val="1000"/>
              </a:spcAft>
              <a:buNone/>
              <a:tabLst>
                <a:tab pos="57150" algn="l"/>
              </a:tabLst>
            </a:pPr>
            <a:r>
              <a:rPr lang="en-US" sz="2400" dirty="0" smtClean="0">
                <a:latin typeface="Times New Roman"/>
                <a:ea typeface="Times New Roman"/>
                <a:cs typeface="+mj-cs"/>
              </a:rPr>
              <a:t>       </a:t>
            </a:r>
            <a:r>
              <a:rPr lang="ar-IQ" sz="2400" dirty="0" smtClean="0">
                <a:latin typeface="Times New Roman"/>
                <a:ea typeface="Times New Roman"/>
                <a:cs typeface="+mj-cs"/>
              </a:rPr>
              <a:t>تحدث </a:t>
            </a:r>
            <a:r>
              <a:rPr lang="ar-IQ" sz="2400" dirty="0">
                <a:latin typeface="Times New Roman"/>
                <a:ea typeface="Times New Roman"/>
                <a:cs typeface="+mj-cs"/>
              </a:rPr>
              <a:t>هذه الظاهرة قبل تمام تكوين الابصال وتعد غير مرغوبة  لدى المزارعين لانها تؤدي الى قلة الحاصل ومن أسبابها:</a:t>
            </a:r>
            <a:endParaRPr lang="en-US" sz="2400" dirty="0">
              <a:latin typeface="Times New Roman"/>
              <a:ea typeface="Times New Roman"/>
              <a:cs typeface="+mj-cs"/>
            </a:endParaRPr>
          </a:p>
          <a:p>
            <a:pPr marL="457200" marR="0" indent="-457200" algn="just" rtl="1">
              <a:lnSpc>
                <a:spcPct val="110000"/>
              </a:lnSpc>
              <a:spcBef>
                <a:spcPts val="0"/>
              </a:spcBef>
              <a:spcAft>
                <a:spcPts val="1000"/>
              </a:spcAft>
              <a:buClr>
                <a:srgbClr val="FF3399"/>
              </a:buClr>
              <a:buFont typeface="+mj-lt"/>
              <a:buAutoNum type="arabicPeriod"/>
              <a:tabLst>
                <a:tab pos="57150" algn="l"/>
              </a:tabLst>
            </a:pPr>
            <a:r>
              <a:rPr lang="ar-IQ" sz="2400" dirty="0" smtClean="0">
                <a:latin typeface="Times New Roman"/>
                <a:ea typeface="Times New Roman"/>
                <a:cs typeface="+mj-cs"/>
              </a:rPr>
              <a:t>تعرض </a:t>
            </a:r>
            <a:r>
              <a:rPr lang="ar-IQ" sz="2400" dirty="0">
                <a:latin typeface="Times New Roman"/>
                <a:ea typeface="Times New Roman"/>
                <a:cs typeface="+mj-cs"/>
              </a:rPr>
              <a:t>النباتات الى درجات حرارة منخفضة أثناء تكوين الابصال.</a:t>
            </a:r>
            <a:endParaRPr lang="en-US" sz="2400" dirty="0">
              <a:latin typeface="Times New Roman"/>
              <a:ea typeface="Times New Roman"/>
              <a:cs typeface="+mj-cs"/>
            </a:endParaRPr>
          </a:p>
          <a:p>
            <a:pPr marL="457200" marR="0" indent="-457200" algn="just" rtl="1">
              <a:lnSpc>
                <a:spcPct val="110000"/>
              </a:lnSpc>
              <a:spcBef>
                <a:spcPts val="0"/>
              </a:spcBef>
              <a:spcAft>
                <a:spcPts val="1000"/>
              </a:spcAft>
              <a:buClr>
                <a:srgbClr val="FF3399"/>
              </a:buClr>
              <a:buFont typeface="+mj-lt"/>
              <a:buAutoNum type="arabicPeriod"/>
              <a:tabLst>
                <a:tab pos="57150" algn="l"/>
              </a:tabLst>
            </a:pPr>
            <a:r>
              <a:rPr lang="ar-IQ" sz="2400" dirty="0" smtClean="0">
                <a:latin typeface="Times New Roman"/>
                <a:ea typeface="Times New Roman"/>
                <a:cs typeface="+mj-cs"/>
              </a:rPr>
              <a:t>كبر </a:t>
            </a:r>
            <a:r>
              <a:rPr lang="ar-IQ" sz="2400" dirty="0">
                <a:latin typeface="Times New Roman"/>
                <a:ea typeface="Times New Roman"/>
                <a:cs typeface="+mj-cs"/>
              </a:rPr>
              <a:t>حجم الشتلة, لذلك يفضل ان يكون حجم الشتلات بقطر عنق 6 – 9 ملم.</a:t>
            </a:r>
            <a:endParaRPr lang="en-US" sz="2400" dirty="0">
              <a:latin typeface="Times New Roman"/>
              <a:ea typeface="Times New Roman"/>
              <a:cs typeface="+mj-cs"/>
            </a:endParaRPr>
          </a:p>
          <a:p>
            <a:pPr marL="457200" marR="0" indent="-457200" algn="just" rtl="1">
              <a:lnSpc>
                <a:spcPct val="110000"/>
              </a:lnSpc>
              <a:spcBef>
                <a:spcPts val="0"/>
              </a:spcBef>
              <a:spcAft>
                <a:spcPts val="1000"/>
              </a:spcAft>
              <a:buClr>
                <a:srgbClr val="FF3399"/>
              </a:buClr>
              <a:buFont typeface="+mj-lt"/>
              <a:buAutoNum type="arabicPeriod"/>
              <a:tabLst>
                <a:tab pos="57150" algn="l"/>
              </a:tabLst>
            </a:pPr>
            <a:r>
              <a:rPr lang="ar-IQ" sz="2400" dirty="0" smtClean="0">
                <a:latin typeface="Times New Roman"/>
                <a:ea typeface="Times New Roman"/>
                <a:cs typeface="+mj-cs"/>
              </a:rPr>
              <a:t>تأثير </a:t>
            </a:r>
            <a:r>
              <a:rPr lang="ar-IQ" sz="2400" dirty="0">
                <a:latin typeface="Times New Roman"/>
                <a:ea typeface="Times New Roman"/>
                <a:cs typeface="+mj-cs"/>
              </a:rPr>
              <a:t>العوامل الوراثية.</a:t>
            </a:r>
            <a:endParaRPr lang="en-US" sz="2400" dirty="0">
              <a:latin typeface="Times New Roman"/>
              <a:ea typeface="Times New Roman"/>
              <a:cs typeface="+mj-cs"/>
            </a:endParaRPr>
          </a:p>
          <a:p>
            <a:pPr marL="457200" marR="0" indent="-457200" algn="just" rtl="1">
              <a:lnSpc>
                <a:spcPct val="110000"/>
              </a:lnSpc>
              <a:spcBef>
                <a:spcPts val="0"/>
              </a:spcBef>
              <a:spcAft>
                <a:spcPts val="1000"/>
              </a:spcAft>
              <a:buClr>
                <a:srgbClr val="FF3399"/>
              </a:buClr>
              <a:buFont typeface="+mj-lt"/>
              <a:buAutoNum type="arabicPeriod"/>
              <a:tabLst>
                <a:tab pos="57150" algn="l"/>
              </a:tabLst>
            </a:pPr>
            <a:r>
              <a:rPr lang="ar-IQ" sz="2400" dirty="0" smtClean="0">
                <a:latin typeface="Times New Roman"/>
                <a:ea typeface="Times New Roman"/>
                <a:cs typeface="+mj-cs"/>
              </a:rPr>
              <a:t>تزداد </a:t>
            </a:r>
            <a:r>
              <a:rPr lang="ar-IQ" sz="2400" dirty="0">
                <a:latin typeface="Times New Roman"/>
                <a:ea typeface="Times New Roman"/>
                <a:cs typeface="+mj-cs"/>
              </a:rPr>
              <a:t>هذه الظاهرة في الاراضي الخفيفة مقارنة بالاراضي الثقيلة.</a:t>
            </a:r>
            <a:endParaRPr lang="en-US" sz="2400" dirty="0">
              <a:latin typeface="Times New Roman"/>
              <a:ea typeface="Times New Roman"/>
              <a:cs typeface="+mj-cs"/>
            </a:endParaRPr>
          </a:p>
          <a:p>
            <a:pPr marL="457200" marR="0" indent="-457200" algn="just" rtl="1">
              <a:lnSpc>
                <a:spcPct val="110000"/>
              </a:lnSpc>
              <a:spcBef>
                <a:spcPts val="0"/>
              </a:spcBef>
              <a:spcAft>
                <a:spcPts val="1000"/>
              </a:spcAft>
              <a:buClr>
                <a:srgbClr val="FF3399"/>
              </a:buClr>
              <a:buFont typeface="+mj-lt"/>
              <a:buAutoNum type="arabicPeriod"/>
              <a:tabLst>
                <a:tab pos="57150" algn="l"/>
              </a:tabLst>
            </a:pPr>
            <a:r>
              <a:rPr lang="ar-IQ" sz="2400" dirty="0" smtClean="0">
                <a:latin typeface="Times New Roman"/>
                <a:ea typeface="Times New Roman"/>
                <a:cs typeface="+mj-cs"/>
              </a:rPr>
              <a:t>تزداد </a:t>
            </a:r>
            <a:r>
              <a:rPr lang="ar-IQ" sz="2400" dirty="0">
                <a:latin typeface="Times New Roman"/>
                <a:ea typeface="Times New Roman"/>
                <a:cs typeface="+mj-cs"/>
              </a:rPr>
              <a:t>اذا زرعت النباتات قبل حلول الشتاء ويمكن تفسير ذلك بأن  نسبة الازهار تكون مرتفعة عندما يكون الجو دافئ في بداية النمو ثم بارد بعد ذلك وتحت هذه الظروف تصل الشتلات الى حجم كبير قبل ان تتعرض الى البرودة. </a:t>
            </a:r>
            <a:endParaRPr lang="en-US" sz="2400" dirty="0">
              <a:latin typeface="Times New Roman"/>
              <a:ea typeface="Times New Roman"/>
              <a:cs typeface="+mj-cs"/>
            </a:endParaRPr>
          </a:p>
          <a:p>
            <a:pPr marL="457200" indent="-457200" algn="just">
              <a:lnSpc>
                <a:spcPct val="110000"/>
              </a:lnSpc>
              <a:buClr>
                <a:srgbClr val="FF3399"/>
              </a:buClr>
              <a:buFont typeface="+mj-lt"/>
              <a:buAutoNum type="arabicPeriod"/>
            </a:pPr>
            <a:endParaRPr lang="en-US" sz="2400" dirty="0">
              <a:cs typeface="+mj-cs"/>
            </a:endParaRPr>
          </a:p>
        </p:txBody>
      </p:sp>
    </p:spTree>
    <p:extLst>
      <p:ext uri="{BB962C8B-B14F-4D97-AF65-F5344CB8AC3E}">
        <p14:creationId xmlns:p14="http://schemas.microsoft.com/office/powerpoint/2010/main" val="3010290639"/>
      </p:ext>
    </p:extLst>
  </p:cSld>
  <p:clrMapOvr>
    <a:masterClrMapping/>
  </p:clrMapOvr>
  <p:transition spd="slow">
    <p:push di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تمتنع </a:t>
            </a:r>
            <a:r>
              <a:rPr lang="ar-IQ" sz="2400" dirty="0">
                <a:latin typeface="Times New Roman"/>
                <a:ea typeface="Times New Roman"/>
                <a:cs typeface="+mj-cs"/>
              </a:rPr>
              <a:t>نباتات البصل عن الازهار اذا تعرضت الى درجات حرارة مرتفعة اثناء نموها من وقت إنبات البذور الى وقت تكوين الابصال, </a:t>
            </a:r>
            <a:endParaRPr lang="ar-IQ" sz="2400" dirty="0" smtClean="0">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ويعتقد </a:t>
            </a:r>
            <a:r>
              <a:rPr lang="ar-IQ" sz="2400" dirty="0">
                <a:latin typeface="Times New Roman"/>
                <a:ea typeface="Times New Roman"/>
                <a:cs typeface="+mj-cs"/>
              </a:rPr>
              <a:t>الباحثين ليس هناك تأثيرا للضوء على تهيئة نباتات البصل للازهار</a:t>
            </a:r>
            <a:r>
              <a:rPr lang="ar-IQ" sz="2400" dirty="0" smtClean="0">
                <a:latin typeface="Times New Roman"/>
                <a:ea typeface="Times New Roman"/>
                <a:cs typeface="+mj-cs"/>
              </a:rPr>
              <a:t>,</a:t>
            </a: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إذ وجد من خلال التجارب ان 5% من النباتات تهيأت للازهار اذا نمت في درجة حرارة منخفضة 18◦م سواء تعرضت النباتات لمدة ضوئية طويلة او قصيرة</a:t>
            </a:r>
            <a:r>
              <a:rPr lang="ar-IQ" sz="2400" dirty="0" smtClean="0">
                <a:latin typeface="Times New Roman"/>
                <a:ea typeface="Times New Roman"/>
                <a:cs typeface="+mj-cs"/>
              </a:rPr>
              <a:t>,</a:t>
            </a: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اما في درجة حرارة مرتفعة 26◦م فلا تتكون الحوامل الزهرية للنباتات, </a:t>
            </a:r>
            <a:endParaRPr lang="ar-IQ" sz="2400" dirty="0" smtClean="0">
              <a:latin typeface="Times New Roman"/>
              <a:ea typeface="Times New Roman"/>
              <a:cs typeface="+mj-cs"/>
            </a:endParaRP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ووجد </a:t>
            </a:r>
            <a:r>
              <a:rPr lang="ar-IQ" sz="2400" dirty="0">
                <a:latin typeface="Times New Roman"/>
                <a:ea typeface="Times New Roman"/>
                <a:cs typeface="+mj-cs"/>
              </a:rPr>
              <a:t>كثير من الباحثين ان الحرارة المنخفضة ذات تأثير هام على تهيئة النباتات </a:t>
            </a:r>
            <a:r>
              <a:rPr lang="ar-IQ" sz="2400" dirty="0" smtClean="0">
                <a:latin typeface="Times New Roman"/>
                <a:ea typeface="Times New Roman"/>
                <a:cs typeface="+mj-cs"/>
              </a:rPr>
              <a:t>للازهار</a:t>
            </a:r>
          </a:p>
          <a:p>
            <a:pPr marR="0" algn="just" rtl="1">
              <a:lnSpc>
                <a:spcPct val="120000"/>
              </a:lnSpc>
              <a:spcBef>
                <a:spcPts val="0"/>
              </a:spcBef>
              <a:spcAft>
                <a:spcPts val="1000"/>
              </a:spcAft>
              <a:buFont typeface="Wingdings"/>
              <a:buChar char="§"/>
              <a:tabLst>
                <a:tab pos="57150" algn="l"/>
              </a:tabLst>
            </a:pPr>
            <a:r>
              <a:rPr lang="ar-IQ" sz="2400" dirty="0" smtClean="0">
                <a:latin typeface="Times New Roman"/>
                <a:ea typeface="Times New Roman"/>
                <a:cs typeface="+mj-cs"/>
              </a:rPr>
              <a:t>ويمكن </a:t>
            </a:r>
            <a:r>
              <a:rPr lang="ar-IQ" sz="2400" dirty="0">
                <a:latin typeface="Times New Roman"/>
                <a:ea typeface="Times New Roman"/>
                <a:cs typeface="+mj-cs"/>
              </a:rPr>
              <a:t>القول ايضا ان درجة الحرارة المنخفضة التي تتعرض لها الابصال في المخزن ذات تأثير مماثل لتأثيرها على الابصال النامية بالحقل من حيث الازهار. </a:t>
            </a:r>
            <a:endParaRPr lang="en-US" sz="2400" dirty="0">
              <a:latin typeface="Times New Roman"/>
              <a:ea typeface="Times New Roman"/>
              <a:cs typeface="+mj-cs"/>
            </a:endParaRPr>
          </a:p>
          <a:p>
            <a:pPr marL="0" indent="0" algn="r">
              <a:lnSpc>
                <a:spcPct val="120000"/>
              </a:lnSpc>
              <a:buNone/>
            </a:pPr>
            <a:endParaRPr lang="en-US" sz="2400" dirty="0">
              <a:cs typeface="+mj-cs"/>
            </a:endParaRPr>
          </a:p>
        </p:txBody>
      </p:sp>
    </p:spTree>
    <p:extLst>
      <p:ext uri="{BB962C8B-B14F-4D97-AF65-F5344CB8AC3E}">
        <p14:creationId xmlns:p14="http://schemas.microsoft.com/office/powerpoint/2010/main" val="1654279197"/>
      </p:ext>
    </p:extLst>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152400"/>
            <a:ext cx="8229600" cy="6324600"/>
          </a:xfrm>
        </p:spPr>
        <p:txBody>
          <a:bodyPr>
            <a:normAutofit/>
          </a:bodyPr>
          <a:lstStyle/>
          <a:p>
            <a:pPr lvl="0" algn="just" rtl="1">
              <a:spcBef>
                <a:spcPts val="0"/>
              </a:spcBef>
              <a:spcAft>
                <a:spcPts val="1000"/>
              </a:spcAft>
              <a:buFont typeface="Wingdings" panose="05000000000000000000" pitchFamily="2" charset="2"/>
              <a:buChar char="Ø"/>
              <a:tabLst>
                <a:tab pos="57150" algn="l"/>
              </a:tabLst>
            </a:pPr>
            <a:endParaRPr lang="en-US" sz="2400" b="1" dirty="0" smtClean="0">
              <a:solidFill>
                <a:srgbClr val="C00000"/>
              </a:solidFill>
              <a:latin typeface="Times New Roman"/>
              <a:ea typeface="Times New Roman"/>
              <a:cs typeface="+mj-cs"/>
            </a:endParaRPr>
          </a:p>
          <a:p>
            <a:pPr lvl="0" algn="just" rtl="1">
              <a:spcBef>
                <a:spcPts val="0"/>
              </a:spcBef>
              <a:spcAft>
                <a:spcPts val="1000"/>
              </a:spcAft>
              <a:buFont typeface="Wingdings" panose="05000000000000000000" pitchFamily="2" charset="2"/>
              <a:buChar char="Ø"/>
              <a:tabLst>
                <a:tab pos="57150" algn="l"/>
              </a:tabLst>
            </a:pPr>
            <a:endParaRPr lang="en-US" sz="2400" b="1" dirty="0">
              <a:solidFill>
                <a:srgbClr val="C00000"/>
              </a:solidFill>
              <a:latin typeface="Times New Roman"/>
              <a:ea typeface="Times New Roman"/>
              <a:cs typeface="+mj-cs"/>
            </a:endParaRPr>
          </a:p>
          <a:p>
            <a:pPr lvl="0" algn="just" rtl="1">
              <a:spcBef>
                <a:spcPts val="0"/>
              </a:spcBef>
              <a:spcAft>
                <a:spcPts val="1000"/>
              </a:spcAft>
              <a:buFont typeface="Wingdings" panose="05000000000000000000" pitchFamily="2" charset="2"/>
              <a:buChar char="Ø"/>
              <a:tabLst>
                <a:tab pos="57150" algn="l"/>
              </a:tabLst>
            </a:pPr>
            <a:r>
              <a:rPr lang="ar-IQ" sz="2400" b="1" dirty="0" smtClean="0">
                <a:solidFill>
                  <a:srgbClr val="C00000"/>
                </a:solidFill>
                <a:latin typeface="Times New Roman"/>
                <a:ea typeface="Times New Roman"/>
                <a:cs typeface="+mj-cs"/>
              </a:rPr>
              <a:t>الآفات</a:t>
            </a:r>
            <a:endParaRPr lang="en-US" sz="2400" dirty="0">
              <a:solidFill>
                <a:srgbClr val="C00000"/>
              </a:solidFill>
              <a:latin typeface="Times New Roman"/>
              <a:ea typeface="Times New Roman"/>
              <a:cs typeface="+mj-cs"/>
            </a:endParaRPr>
          </a:p>
          <a:p>
            <a:pPr marL="457200" marR="0" indent="-457200" algn="just" rtl="1">
              <a:spcBef>
                <a:spcPts val="0"/>
              </a:spcBef>
              <a:spcAft>
                <a:spcPts val="1000"/>
              </a:spcAft>
              <a:buClr>
                <a:srgbClr val="FF3399"/>
              </a:buClr>
              <a:buFont typeface="+mj-lt"/>
              <a:buAutoNum type="arabicPeriod"/>
              <a:tabLst>
                <a:tab pos="57150" algn="l"/>
              </a:tabLst>
            </a:pPr>
            <a:r>
              <a:rPr lang="ar-IQ" sz="2400" dirty="0" smtClean="0">
                <a:solidFill>
                  <a:srgbClr val="7030A0"/>
                </a:solidFill>
                <a:latin typeface="Times New Roman"/>
                <a:ea typeface="Times New Roman"/>
                <a:cs typeface="+mj-cs"/>
              </a:rPr>
              <a:t>العفن </a:t>
            </a:r>
            <a:r>
              <a:rPr lang="ar-IQ" sz="2400" dirty="0">
                <a:solidFill>
                  <a:srgbClr val="7030A0"/>
                </a:solidFill>
                <a:latin typeface="Times New Roman"/>
                <a:ea typeface="Times New Roman"/>
                <a:cs typeface="+mj-cs"/>
              </a:rPr>
              <a:t>الطري البكتيري </a:t>
            </a:r>
            <a:r>
              <a:rPr lang="en-US" sz="2400" dirty="0">
                <a:solidFill>
                  <a:schemeClr val="accent1">
                    <a:lumMod val="75000"/>
                  </a:schemeClr>
                </a:solidFill>
                <a:latin typeface="Times New Roman"/>
                <a:ea typeface="Times New Roman"/>
                <a:cs typeface="+mj-cs"/>
              </a:rPr>
              <a:t>Bacterial Soft Rot</a:t>
            </a:r>
          </a:p>
          <a:p>
            <a:pPr marL="0" marR="0" indent="0" algn="just" rtl="1">
              <a:spcBef>
                <a:spcPts val="0"/>
              </a:spcBef>
              <a:spcAft>
                <a:spcPts val="1000"/>
              </a:spcAft>
              <a:buNone/>
              <a:tabLst>
                <a:tab pos="57150" algn="l"/>
              </a:tabLst>
            </a:pPr>
            <a:r>
              <a:rPr lang="en-US" sz="2400" dirty="0" smtClean="0">
                <a:latin typeface="Times New Roman"/>
                <a:ea typeface="Times New Roman"/>
                <a:cs typeface="+mj-cs"/>
              </a:rPr>
              <a:t>       </a:t>
            </a:r>
            <a:r>
              <a:rPr lang="ar-IQ" sz="2400" dirty="0" smtClean="0">
                <a:latin typeface="Times New Roman"/>
                <a:ea typeface="Times New Roman"/>
                <a:cs typeface="+mj-cs"/>
              </a:rPr>
              <a:t>يسبب </a:t>
            </a:r>
            <a:r>
              <a:rPr lang="ar-IQ" sz="2400" dirty="0">
                <a:latin typeface="Times New Roman"/>
                <a:ea typeface="Times New Roman"/>
                <a:cs typeface="+mj-cs"/>
              </a:rPr>
              <a:t>طراوة الابصال وتعفنها وتتم المقاومة بترك النباتات تجف بصورة تامة قبل الحصاد ثم ترك المجموع الخضري ليجف بعد الحصاد مع الاعتناء بعملية المعالجة والاحتراس بعدم حدوث جروح او خدوش في البصلة.</a:t>
            </a:r>
            <a:endParaRPr lang="en-US" sz="2400" dirty="0">
              <a:latin typeface="Times New Roman"/>
              <a:ea typeface="Times New Roman"/>
              <a:cs typeface="+mj-cs"/>
            </a:endParaRPr>
          </a:p>
          <a:p>
            <a:pPr marL="457200" marR="0" indent="-457200" algn="just" rtl="1">
              <a:spcBef>
                <a:spcPts val="0"/>
              </a:spcBef>
              <a:spcAft>
                <a:spcPts val="1000"/>
              </a:spcAft>
              <a:buClr>
                <a:srgbClr val="FF3399"/>
              </a:buClr>
              <a:buFont typeface="+mj-lt"/>
              <a:buAutoNum type="arabicPeriod" startAt="2"/>
              <a:tabLst>
                <a:tab pos="57150" algn="l"/>
              </a:tabLst>
            </a:pPr>
            <a:r>
              <a:rPr lang="ar-IQ" sz="2400" dirty="0" smtClean="0">
                <a:solidFill>
                  <a:srgbClr val="7030A0"/>
                </a:solidFill>
                <a:latin typeface="Times New Roman"/>
                <a:ea typeface="Times New Roman"/>
                <a:cs typeface="+mj-cs"/>
              </a:rPr>
              <a:t>التفحم </a:t>
            </a:r>
            <a:r>
              <a:rPr lang="en-US" sz="2400" dirty="0" smtClean="0">
                <a:solidFill>
                  <a:schemeClr val="accent1">
                    <a:lumMod val="75000"/>
                  </a:schemeClr>
                </a:solidFill>
                <a:latin typeface="Times New Roman"/>
                <a:ea typeface="Times New Roman"/>
                <a:cs typeface="+mj-cs"/>
              </a:rPr>
              <a:t>Smut</a:t>
            </a:r>
          </a:p>
          <a:p>
            <a:pPr marL="0" marR="0" indent="0" algn="just" rtl="1">
              <a:spcBef>
                <a:spcPts val="0"/>
              </a:spcBef>
              <a:spcAft>
                <a:spcPts val="1000"/>
              </a:spcAft>
              <a:buNone/>
              <a:tabLst>
                <a:tab pos="57150" algn="l"/>
              </a:tabLst>
            </a:pPr>
            <a:r>
              <a:rPr lang="en-US" sz="2400" dirty="0">
                <a:latin typeface="Times New Roman"/>
                <a:ea typeface="Times New Roman"/>
                <a:cs typeface="+mj-cs"/>
              </a:rPr>
              <a:t> </a:t>
            </a:r>
            <a:r>
              <a:rPr lang="en-US" sz="2400" dirty="0" smtClean="0">
                <a:latin typeface="Times New Roman"/>
                <a:ea typeface="Times New Roman"/>
                <a:cs typeface="+mj-cs"/>
              </a:rPr>
              <a:t>      </a:t>
            </a:r>
            <a:r>
              <a:rPr lang="ar-IQ" sz="2400" dirty="0" smtClean="0">
                <a:latin typeface="Times New Roman"/>
                <a:ea typeface="Times New Roman"/>
                <a:cs typeface="+mj-cs"/>
              </a:rPr>
              <a:t>يصيب </a:t>
            </a:r>
            <a:r>
              <a:rPr lang="ar-IQ" sz="2400" dirty="0">
                <a:latin typeface="Times New Roman"/>
                <a:ea typeface="Times New Roman"/>
                <a:cs typeface="+mj-cs"/>
              </a:rPr>
              <a:t>فلقة النبات ابتداءا″ من ظهورها فوق سطح التربة على شكل بقعة سوداء سميكة. المقاومة خلط البذور بمادة الاراسان بمقدار 10 : 1 وزنا″.</a:t>
            </a:r>
            <a:endParaRPr lang="en-US" sz="2400" dirty="0">
              <a:latin typeface="Times New Roman"/>
              <a:ea typeface="Times New Roman"/>
              <a:cs typeface="+mj-cs"/>
            </a:endParaRPr>
          </a:p>
          <a:p>
            <a:pPr marL="0" indent="0" algn="r">
              <a:buNone/>
            </a:pPr>
            <a:endParaRPr lang="en-US" sz="2400" dirty="0">
              <a:cs typeface="+mj-cs"/>
            </a:endParaRPr>
          </a:p>
        </p:txBody>
      </p:sp>
    </p:spTree>
    <p:extLst>
      <p:ext uri="{BB962C8B-B14F-4D97-AF65-F5344CB8AC3E}">
        <p14:creationId xmlns:p14="http://schemas.microsoft.com/office/powerpoint/2010/main" val="2756131177"/>
      </p:ext>
    </p:extLst>
  </p:cSld>
  <p:clrMapOvr>
    <a:masterClrMapping/>
  </p:clrMapOvr>
  <p:transition spd="slow">
    <p:push di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152400"/>
            <a:ext cx="8229600" cy="6477000"/>
          </a:xfrm>
        </p:spPr>
        <p:txBody>
          <a:bodyPr>
            <a:normAutofit/>
          </a:bodyPr>
          <a:lstStyle/>
          <a:p>
            <a:pPr marL="114300" marR="0" indent="-457200" algn="just" rtl="1">
              <a:lnSpc>
                <a:spcPct val="110000"/>
              </a:lnSpc>
              <a:spcBef>
                <a:spcPts val="0"/>
              </a:spcBef>
              <a:spcAft>
                <a:spcPts val="1000"/>
              </a:spcAft>
              <a:buClr>
                <a:srgbClr val="FF3399"/>
              </a:buClr>
              <a:buFont typeface="+mj-lt"/>
              <a:buAutoNum type="arabicPeriod" startAt="3"/>
              <a:tabLst>
                <a:tab pos="57150" algn="l"/>
              </a:tabLst>
            </a:pPr>
            <a:r>
              <a:rPr lang="ar-IQ" sz="2400" dirty="0" smtClean="0">
                <a:solidFill>
                  <a:srgbClr val="7030A0"/>
                </a:solidFill>
                <a:latin typeface="Times New Roman"/>
                <a:ea typeface="Times New Roman"/>
                <a:cs typeface="+mj-cs"/>
              </a:rPr>
              <a:t>البياض </a:t>
            </a:r>
            <a:r>
              <a:rPr lang="ar-IQ" sz="2400" dirty="0">
                <a:solidFill>
                  <a:srgbClr val="7030A0"/>
                </a:solidFill>
                <a:latin typeface="Times New Roman"/>
                <a:ea typeface="Times New Roman"/>
                <a:cs typeface="+mj-cs"/>
              </a:rPr>
              <a:t>الزغبي </a:t>
            </a:r>
            <a:r>
              <a:rPr lang="en-US" sz="2400" dirty="0">
                <a:solidFill>
                  <a:schemeClr val="accent1">
                    <a:lumMod val="75000"/>
                  </a:schemeClr>
                </a:solidFill>
                <a:latin typeface="Times New Roman"/>
                <a:ea typeface="Times New Roman"/>
                <a:cs typeface="+mj-cs"/>
              </a:rPr>
              <a:t>Downy Mildew</a:t>
            </a:r>
          </a:p>
          <a:p>
            <a:pPr marL="0" marR="0" indent="0" algn="just" rtl="1">
              <a:lnSpc>
                <a:spcPct val="110000"/>
              </a:lnSpc>
              <a:spcBef>
                <a:spcPts val="0"/>
              </a:spcBef>
              <a:spcAft>
                <a:spcPts val="1000"/>
              </a:spcAft>
              <a:buNone/>
              <a:tabLst>
                <a:tab pos="57150" algn="l"/>
              </a:tabLst>
            </a:pPr>
            <a:r>
              <a:rPr lang="en-US" sz="2400" dirty="0" smtClean="0">
                <a:latin typeface="Times New Roman"/>
                <a:ea typeface="Times New Roman"/>
                <a:cs typeface="+mj-cs"/>
              </a:rPr>
              <a:t>       </a:t>
            </a:r>
            <a:r>
              <a:rPr lang="ar-IQ" sz="2400" dirty="0" smtClean="0">
                <a:latin typeface="Times New Roman"/>
                <a:ea typeface="Times New Roman"/>
                <a:cs typeface="+mj-cs"/>
              </a:rPr>
              <a:t>تبدو </a:t>
            </a:r>
            <a:r>
              <a:rPr lang="ar-IQ" sz="2400" dirty="0">
                <a:latin typeface="Times New Roman"/>
                <a:ea typeface="Times New Roman"/>
                <a:cs typeface="+mj-cs"/>
              </a:rPr>
              <a:t>النباتات المصابة قصيرة ولونها أخضر باهت ويتكون زغب في الجو الرطب على جميع أسطح الورقة مع بقع بيضاء جافة على الاوراق المصابة في الجو الجاف وقد تمتد الاصابة الى الحوامل الزهرية. يقاوم بالاعتناء بالصنف وانتخاب الاصناف المقاومة مع إستعمال خليط الكبريت والدياسين ويضاف الاخير بنسبة 3%.</a:t>
            </a:r>
            <a:endParaRPr lang="en-US" sz="2400" dirty="0">
              <a:latin typeface="Times New Roman"/>
              <a:ea typeface="Times New Roman"/>
              <a:cs typeface="+mj-cs"/>
            </a:endParaRPr>
          </a:p>
          <a:p>
            <a:pPr marL="114300" marR="0" indent="-457200" algn="just" rtl="1">
              <a:lnSpc>
                <a:spcPct val="110000"/>
              </a:lnSpc>
              <a:spcBef>
                <a:spcPts val="0"/>
              </a:spcBef>
              <a:spcAft>
                <a:spcPts val="1000"/>
              </a:spcAft>
              <a:buClr>
                <a:srgbClr val="FF3399"/>
              </a:buClr>
              <a:buFont typeface="+mj-lt"/>
              <a:buAutoNum type="arabicPeriod" startAt="4"/>
              <a:tabLst>
                <a:tab pos="57150" algn="l"/>
              </a:tabLst>
            </a:pPr>
            <a:r>
              <a:rPr lang="ar-IQ" sz="2400" dirty="0" smtClean="0">
                <a:solidFill>
                  <a:srgbClr val="7030A0"/>
                </a:solidFill>
                <a:latin typeface="Times New Roman"/>
                <a:ea typeface="Times New Roman"/>
                <a:cs typeface="+mj-cs"/>
              </a:rPr>
              <a:t>الديدان </a:t>
            </a:r>
            <a:r>
              <a:rPr lang="ar-IQ" sz="2400" dirty="0">
                <a:solidFill>
                  <a:srgbClr val="7030A0"/>
                </a:solidFill>
                <a:latin typeface="Times New Roman"/>
                <a:ea typeface="Times New Roman"/>
                <a:cs typeface="+mj-cs"/>
              </a:rPr>
              <a:t>الثعبانية </a:t>
            </a:r>
            <a:r>
              <a:rPr lang="en-US" sz="2400" dirty="0">
                <a:solidFill>
                  <a:schemeClr val="accent1">
                    <a:lumMod val="75000"/>
                  </a:schemeClr>
                </a:solidFill>
                <a:latin typeface="Times New Roman"/>
                <a:ea typeface="Times New Roman"/>
                <a:cs typeface="+mj-cs"/>
              </a:rPr>
              <a:t>Nematode</a:t>
            </a:r>
          </a:p>
          <a:p>
            <a:pPr marL="0" indent="0" algn="just" rtl="1">
              <a:lnSpc>
                <a:spcPct val="110000"/>
              </a:lnSpc>
              <a:buNone/>
            </a:pPr>
            <a:r>
              <a:rPr lang="en-US" sz="2400" dirty="0" smtClean="0">
                <a:ea typeface="Times New Roman"/>
                <a:cs typeface="+mj-cs"/>
              </a:rPr>
              <a:t>       </a:t>
            </a:r>
            <a:r>
              <a:rPr lang="ar-IQ" sz="2400" dirty="0" smtClean="0">
                <a:ea typeface="Times New Roman"/>
                <a:cs typeface="+mj-cs"/>
              </a:rPr>
              <a:t>تسبب </a:t>
            </a:r>
            <a:r>
              <a:rPr lang="ar-IQ" sz="2400" dirty="0">
                <a:ea typeface="Times New Roman"/>
                <a:cs typeface="+mj-cs"/>
              </a:rPr>
              <a:t>موت النبات قبل ظهوره فوق سطح التربة واذا ظهرت يكون لون البادرات خافت وغير منتظم الشكل, وعند تكوين الابصال تنتقل الديدان من الاوراق الخضراء الى قواعد الاوراق الحرشفية المختزنة مع طراوة انسجة الورقة</a:t>
            </a:r>
            <a:r>
              <a:rPr lang="ar-IQ" sz="2400" dirty="0" smtClean="0">
                <a:ea typeface="Times New Roman"/>
                <a:cs typeface="+mj-cs"/>
              </a:rPr>
              <a:t>.</a:t>
            </a:r>
            <a:endParaRPr lang="en-US" sz="2400" dirty="0" smtClean="0">
              <a:ea typeface="Times New Roman"/>
              <a:cs typeface="+mj-cs"/>
            </a:endParaRPr>
          </a:p>
          <a:p>
            <a:pPr marL="0" indent="0" algn="just" rtl="1">
              <a:lnSpc>
                <a:spcPct val="110000"/>
              </a:lnSpc>
              <a:buNone/>
            </a:pPr>
            <a:endParaRPr lang="ar-IQ" sz="2400" dirty="0">
              <a:cs typeface="+mj-cs"/>
            </a:endParaRPr>
          </a:p>
          <a:p>
            <a:pPr lvl="0" algn="just" rtl="1">
              <a:spcBef>
                <a:spcPts val="0"/>
              </a:spcBef>
              <a:spcAft>
                <a:spcPts val="1000"/>
              </a:spcAft>
              <a:buFont typeface="Wingdings" panose="05000000000000000000" pitchFamily="2" charset="2"/>
              <a:buChar char="Ø"/>
              <a:tabLst>
                <a:tab pos="57150" algn="l"/>
              </a:tabLst>
            </a:pPr>
            <a:r>
              <a:rPr lang="ar-IQ" sz="2400" b="1" dirty="0">
                <a:solidFill>
                  <a:srgbClr val="C00000"/>
                </a:solidFill>
                <a:latin typeface="Times New Roman"/>
                <a:ea typeface="Times New Roman"/>
                <a:cs typeface="+mj-cs"/>
              </a:rPr>
              <a:t>الحشرات</a:t>
            </a:r>
            <a:endParaRPr lang="en-US" sz="2400" dirty="0">
              <a:solidFill>
                <a:srgbClr val="C00000"/>
              </a:solidFill>
              <a:latin typeface="Times New Roman"/>
              <a:ea typeface="Times New Roman"/>
              <a:cs typeface="+mj-cs"/>
            </a:endParaRPr>
          </a:p>
          <a:p>
            <a:pPr marL="0" indent="0" algn="just" rtl="1">
              <a:buNone/>
            </a:pPr>
            <a:r>
              <a:rPr lang="ar-IQ" sz="2400" dirty="0" smtClean="0">
                <a:ea typeface="Times New Roman"/>
                <a:cs typeface="+mj-cs"/>
              </a:rPr>
              <a:t>       ذبابة </a:t>
            </a:r>
            <a:r>
              <a:rPr lang="ar-IQ" sz="2400" dirty="0">
                <a:ea typeface="Times New Roman"/>
                <a:cs typeface="+mj-cs"/>
              </a:rPr>
              <a:t>البصل و التربس و الدودة القارضة ودودة ورقة القطن ... تقاوم بالتعفير بالكبريت واللندين وغيرها من المبيدات.</a:t>
            </a:r>
            <a:endParaRPr lang="en-US" sz="2400" dirty="0">
              <a:cs typeface="+mj-cs"/>
            </a:endParaRPr>
          </a:p>
        </p:txBody>
      </p:sp>
    </p:spTree>
    <p:extLst>
      <p:ext uri="{BB962C8B-B14F-4D97-AF65-F5344CB8AC3E}">
        <p14:creationId xmlns:p14="http://schemas.microsoft.com/office/powerpoint/2010/main" val="360022867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228600"/>
            <a:ext cx="8610600" cy="6324600"/>
          </a:xfrm>
        </p:spPr>
        <p:txBody>
          <a:bodyPr>
            <a:normAutofit/>
          </a:bodyPr>
          <a:lstStyle/>
          <a:p>
            <a:pPr marL="0" indent="0" algn="just" rtl="1">
              <a:buNone/>
            </a:pPr>
            <a:r>
              <a:rPr lang="ar-IQ" sz="2400" dirty="0" smtClean="0">
                <a:ea typeface="Times New Roman"/>
                <a:cs typeface="+mj-cs"/>
              </a:rPr>
              <a:t>         </a:t>
            </a:r>
          </a:p>
          <a:p>
            <a:pPr lvl="0" algn="just" rtl="1">
              <a:buFont typeface="Wingdings"/>
              <a:buChar char="§"/>
            </a:pPr>
            <a:r>
              <a:rPr lang="ar-IQ" sz="2400" dirty="0" smtClean="0">
                <a:solidFill>
                  <a:prstClr val="black"/>
                </a:solidFill>
                <a:latin typeface="Times New Roman"/>
                <a:ea typeface="Times New Roman"/>
              </a:rPr>
              <a:t>يزرع </a:t>
            </a:r>
            <a:r>
              <a:rPr lang="ar-IQ" sz="2400" dirty="0">
                <a:solidFill>
                  <a:prstClr val="black"/>
                </a:solidFill>
                <a:latin typeface="Times New Roman"/>
                <a:ea typeface="Times New Roman"/>
              </a:rPr>
              <a:t>النبات لأغراض متنوعة فقد يستعمل طازجا″ كبصل أخضر او مطبوخ او كمخللات او مع الاغذية الجاهزة او مجفف كما يصنع منه ملح وزيت البصل, ويحتوي على كمية متوسطة من الكربوهيدرات وكمية قليلة من البروتينات </a:t>
            </a:r>
            <a:r>
              <a:rPr lang="ar-IQ" sz="2400" dirty="0" smtClean="0">
                <a:solidFill>
                  <a:prstClr val="black"/>
                </a:solidFill>
                <a:latin typeface="Times New Roman"/>
                <a:ea typeface="Times New Roman"/>
              </a:rPr>
              <a:t>والفيتامينات.</a:t>
            </a:r>
            <a:endParaRPr lang="ar-IQ" sz="2400" dirty="0">
              <a:ea typeface="Times New Roman"/>
              <a:cs typeface="+mj-cs"/>
            </a:endParaRPr>
          </a:p>
          <a:p>
            <a:pPr lvl="0" algn="just" rtl="1">
              <a:buFont typeface="Wingdings"/>
              <a:buChar char="§"/>
            </a:pPr>
            <a:r>
              <a:rPr lang="ar-IQ" sz="2400" dirty="0" smtClean="0">
                <a:ea typeface="Times New Roman"/>
                <a:cs typeface="+mj-cs"/>
              </a:rPr>
              <a:t>ويرجع </a:t>
            </a:r>
            <a:r>
              <a:rPr lang="ar-IQ" sz="2400" dirty="0">
                <a:ea typeface="Times New Roman"/>
                <a:cs typeface="+mj-cs"/>
              </a:rPr>
              <a:t>الطعم الحاد (الحريف) فيه الى مركب اليل بروبيل داي سلفيت </a:t>
            </a:r>
            <a:r>
              <a:rPr lang="en-US" sz="2400" dirty="0">
                <a:solidFill>
                  <a:schemeClr val="accent1">
                    <a:lumMod val="75000"/>
                  </a:schemeClr>
                </a:solidFill>
                <a:latin typeface="Times New Roman"/>
                <a:ea typeface="Times New Roman"/>
                <a:cs typeface="+mj-cs"/>
              </a:rPr>
              <a:t>Allyl propyl </a:t>
            </a:r>
            <a:r>
              <a:rPr lang="en-US" sz="2400" dirty="0" err="1">
                <a:solidFill>
                  <a:schemeClr val="accent1">
                    <a:lumMod val="75000"/>
                  </a:schemeClr>
                </a:solidFill>
                <a:latin typeface="Times New Roman"/>
                <a:ea typeface="Times New Roman"/>
                <a:cs typeface="+mj-cs"/>
              </a:rPr>
              <a:t>disulphate</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الذي يحتوي على عنصر الكبريت, ويوجد هذا المركب بكميات ضئيلة جدا حوالي 0,005%, </a:t>
            </a:r>
            <a:endParaRPr lang="ar-IQ" sz="2400" dirty="0" smtClean="0">
              <a:latin typeface="Times New Roman"/>
              <a:ea typeface="Times New Roman"/>
              <a:cs typeface="+mj-cs"/>
            </a:endParaRPr>
          </a:p>
          <a:p>
            <a:pPr lvl="0" algn="just" rtl="1">
              <a:buFont typeface="Wingdings"/>
              <a:buChar char="§"/>
            </a:pPr>
            <a:r>
              <a:rPr lang="ar-IQ" sz="2400" dirty="0" smtClean="0">
                <a:latin typeface="Times New Roman"/>
                <a:ea typeface="Times New Roman"/>
                <a:cs typeface="+mj-cs"/>
              </a:rPr>
              <a:t>ويحتوي </a:t>
            </a:r>
            <a:r>
              <a:rPr lang="ar-IQ" sz="2400" dirty="0">
                <a:latin typeface="Times New Roman"/>
                <a:ea typeface="Times New Roman"/>
                <a:cs typeface="+mj-cs"/>
              </a:rPr>
              <a:t>كل 100غم من البصل الجاف (بصل الرؤوس) على 89.1غم ماء و 38سعرة حرارية و 1.5غم بروتين و 0.1غم دهون و 8.7غم كاربوهيدرات و 0.6ملغم الياف و 0.6ملغم رماد و 27ملغم كالسيوم و 36ملغم فسفور و 0.5ملغم حديد و 10ملغم صوديوم و 10ملغم فيتامين ج  و 157غم بوتاسيوم و 12ملغم مغنيسيوم. </a:t>
            </a:r>
            <a:endParaRPr lang="ar-IQ" sz="2400" dirty="0" smtClean="0">
              <a:latin typeface="Times New Roman"/>
              <a:ea typeface="Times New Roman"/>
              <a:cs typeface="+mj-cs"/>
            </a:endParaRPr>
          </a:p>
        </p:txBody>
      </p:sp>
    </p:spTree>
    <p:extLst>
      <p:ext uri="{BB962C8B-B14F-4D97-AF65-F5344CB8AC3E}">
        <p14:creationId xmlns:p14="http://schemas.microsoft.com/office/powerpoint/2010/main" val="1273143103"/>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cs typeface="+mj-cs"/>
              </a:rPr>
              <a:t>في محاضرة اليوم </a:t>
            </a:r>
            <a:r>
              <a:rPr lang="ar-IQ" sz="2800" b="1" dirty="0" smtClean="0">
                <a:solidFill>
                  <a:schemeClr val="accent2">
                    <a:lumMod val="75000"/>
                  </a:schemeClr>
                </a:solidFill>
                <a:cs typeface="+mj-cs"/>
              </a:rPr>
              <a:t>تكلمناعن :</a:t>
            </a:r>
          </a:p>
          <a:p>
            <a:pPr lvl="0" algn="just" rtl="1">
              <a:lnSpc>
                <a:spcPct val="150000"/>
              </a:lnSpc>
              <a:spcBef>
                <a:spcPts val="0"/>
              </a:spcBef>
              <a:buClr>
                <a:srgbClr val="FF3399"/>
              </a:buClr>
            </a:pPr>
            <a:r>
              <a:rPr lang="ar-IQ" sz="2400" dirty="0" smtClean="0">
                <a:solidFill>
                  <a:prstClr val="black"/>
                </a:solidFill>
                <a:cs typeface="Times New Roman"/>
              </a:rPr>
              <a:t>العائلة الثومية</a:t>
            </a:r>
          </a:p>
          <a:p>
            <a:pPr lvl="0" algn="just" rtl="1">
              <a:lnSpc>
                <a:spcPct val="150000"/>
              </a:lnSpc>
              <a:spcBef>
                <a:spcPts val="0"/>
              </a:spcBef>
              <a:buClr>
                <a:srgbClr val="FF3399"/>
              </a:buClr>
            </a:pPr>
            <a:r>
              <a:rPr lang="ar-IQ" sz="2400" dirty="0" smtClean="0">
                <a:solidFill>
                  <a:prstClr val="black"/>
                </a:solidFill>
                <a:cs typeface="Times New Roman"/>
              </a:rPr>
              <a:t>البصل</a:t>
            </a:r>
          </a:p>
        </p:txBody>
      </p:sp>
    </p:spTree>
    <p:extLst>
      <p:ext uri="{BB962C8B-B14F-4D97-AF65-F5344CB8AC3E}">
        <p14:creationId xmlns:p14="http://schemas.microsoft.com/office/powerpoint/2010/main" val="1555384470"/>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35029695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228600"/>
            <a:ext cx="8610600" cy="6324600"/>
          </a:xfrm>
        </p:spPr>
        <p:txBody>
          <a:bodyPr>
            <a:normAutofit/>
          </a:bodyPr>
          <a:lstStyle/>
          <a:p>
            <a:pPr marL="0" indent="0" algn="just" rtl="1">
              <a:buNone/>
            </a:pPr>
            <a:r>
              <a:rPr lang="ar-IQ" sz="2400" dirty="0" smtClean="0">
                <a:ea typeface="Times New Roman"/>
                <a:cs typeface="+mj-cs"/>
              </a:rPr>
              <a:t>         </a:t>
            </a:r>
          </a:p>
          <a:p>
            <a:pPr lvl="0" algn="just" rtl="1">
              <a:buFont typeface="Wingdings"/>
              <a:buChar char="§"/>
            </a:pPr>
            <a:r>
              <a:rPr lang="ar-IQ" sz="2400" dirty="0" smtClean="0">
                <a:latin typeface="Times New Roman"/>
                <a:ea typeface="Times New Roman"/>
                <a:cs typeface="+mj-cs"/>
              </a:rPr>
              <a:t>ومن </a:t>
            </a:r>
            <a:r>
              <a:rPr lang="ar-IQ" sz="2400" dirty="0">
                <a:latin typeface="Times New Roman"/>
                <a:ea typeface="Times New Roman"/>
                <a:cs typeface="+mj-cs"/>
              </a:rPr>
              <a:t>الناحية الطبية فأن له مزايا واستعمالات علاجية وطبية </a:t>
            </a:r>
            <a:r>
              <a:rPr lang="ar-IQ" sz="2400" dirty="0" smtClean="0">
                <a:latin typeface="Times New Roman"/>
                <a:ea typeface="Times New Roman"/>
                <a:cs typeface="+mj-cs"/>
              </a:rPr>
              <a:t>منها</a:t>
            </a:r>
          </a:p>
          <a:p>
            <a:pPr lvl="0" algn="just" rtl="1">
              <a:buFont typeface="Wingdings"/>
              <a:buChar char="§"/>
            </a:pPr>
            <a:r>
              <a:rPr lang="ar-IQ" sz="2400" dirty="0" smtClean="0">
                <a:latin typeface="Times New Roman"/>
                <a:ea typeface="Times New Roman"/>
                <a:cs typeface="+mj-cs"/>
              </a:rPr>
              <a:t> </a:t>
            </a:r>
            <a:r>
              <a:rPr lang="ar-IQ" sz="2400" dirty="0">
                <a:latin typeface="Times New Roman"/>
                <a:ea typeface="Times New Roman"/>
                <a:cs typeface="+mj-cs"/>
              </a:rPr>
              <a:t>انه مضاد لتكاثر البكتيريا في الاغذية وفي القناة الهضمية </a:t>
            </a:r>
            <a:endParaRPr lang="ar-IQ" sz="2400" dirty="0" smtClean="0">
              <a:latin typeface="Times New Roman"/>
              <a:ea typeface="Times New Roman"/>
              <a:cs typeface="+mj-cs"/>
            </a:endParaRPr>
          </a:p>
          <a:p>
            <a:pPr lvl="0" algn="just" rtl="1">
              <a:buFont typeface="Wingdings"/>
              <a:buChar char="§"/>
            </a:pPr>
            <a:r>
              <a:rPr lang="ar-IQ" sz="2400" dirty="0" smtClean="0">
                <a:latin typeface="Times New Roman"/>
                <a:ea typeface="Times New Roman"/>
                <a:cs typeface="+mj-cs"/>
              </a:rPr>
              <a:t>ويفيد </a:t>
            </a:r>
            <a:r>
              <a:rPr lang="ar-IQ" sz="2400" dirty="0">
                <a:latin typeface="Times New Roman"/>
                <a:ea typeface="Times New Roman"/>
                <a:cs typeface="+mj-cs"/>
              </a:rPr>
              <a:t>في خفض تركيز السكر في الدم وخفض الكوليسترول وخفض تجمع الدم وتكوين الجلطات. </a:t>
            </a:r>
            <a:endParaRPr lang="ar-IQ" sz="2400" dirty="0" smtClean="0">
              <a:latin typeface="Times New Roman"/>
              <a:ea typeface="Times New Roman"/>
              <a:cs typeface="+mj-cs"/>
            </a:endParaRPr>
          </a:p>
          <a:p>
            <a:pPr lvl="0" algn="just" rtl="1">
              <a:buFont typeface="Wingdings"/>
              <a:buChar char="§"/>
            </a:pPr>
            <a:r>
              <a:rPr lang="ar-IQ" sz="2400" dirty="0" smtClean="0">
                <a:latin typeface="Times New Roman"/>
                <a:ea typeface="Times New Roman"/>
                <a:cs typeface="+mj-cs"/>
              </a:rPr>
              <a:t>ومن </a:t>
            </a:r>
            <a:r>
              <a:rPr lang="ar-IQ" sz="2400" dirty="0">
                <a:latin typeface="Times New Roman"/>
                <a:ea typeface="Times New Roman"/>
                <a:cs typeface="+mj-cs"/>
              </a:rPr>
              <a:t>الناحية النباتية فهو نبات ذو حولين يكون مجموع خضري وبصلة كبيرة في العام الاول وبزراعة هذه البصلة في العام الثاني تتكون السيقان الزهرية </a:t>
            </a:r>
            <a:r>
              <a:rPr lang="ar-IQ" sz="2400" dirty="0" smtClean="0">
                <a:latin typeface="Times New Roman"/>
                <a:ea typeface="Times New Roman"/>
                <a:cs typeface="+mj-cs"/>
              </a:rPr>
              <a:t>والبذور،</a:t>
            </a:r>
          </a:p>
          <a:p>
            <a:pPr lvl="0" algn="just" rtl="1">
              <a:buFont typeface="Wingdings"/>
              <a:buChar char="§"/>
            </a:pPr>
            <a:r>
              <a:rPr lang="ar-IQ" sz="2400" dirty="0" smtClean="0">
                <a:latin typeface="Times New Roman"/>
                <a:ea typeface="Times New Roman"/>
                <a:cs typeface="+mj-cs"/>
              </a:rPr>
              <a:t> </a:t>
            </a:r>
            <a:r>
              <a:rPr lang="ar-IQ" sz="2400" dirty="0">
                <a:latin typeface="Times New Roman"/>
                <a:ea typeface="Times New Roman"/>
                <a:cs typeface="+mj-cs"/>
              </a:rPr>
              <a:t>ويعد من النباتات المهمة اقتصاديا″ إذ يزرع منه بما يزيد على 60 ألف دونم من البصل الاخضر والجاف سنويا, وتعد محافظة بابل من المحافظات الرئيسة في انتاجه. </a:t>
            </a:r>
            <a:endParaRPr lang="en-US" sz="2400" dirty="0">
              <a:cs typeface="+mj-cs"/>
            </a:endParaRPr>
          </a:p>
        </p:txBody>
      </p:sp>
    </p:spTree>
    <p:extLst>
      <p:ext uri="{BB962C8B-B14F-4D97-AF65-F5344CB8AC3E}">
        <p14:creationId xmlns:p14="http://schemas.microsoft.com/office/powerpoint/2010/main" val="41184888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152400"/>
            <a:ext cx="8229600" cy="6477000"/>
          </a:xfrm>
        </p:spPr>
        <p:txBody>
          <a:bodyPr>
            <a:normAutofit/>
          </a:bodyPr>
          <a:lstStyle/>
          <a:p>
            <a:pPr marL="0" indent="0" algn="r">
              <a:buNone/>
            </a:pPr>
            <a:r>
              <a:rPr lang="ar-IQ" sz="2400" dirty="0" smtClean="0">
                <a:ea typeface="Times New Roman"/>
                <a:cs typeface="Times New Roman"/>
              </a:rPr>
              <a:t>       </a:t>
            </a:r>
          </a:p>
          <a:p>
            <a:pPr marL="0" indent="0" algn="r">
              <a:buNone/>
            </a:pPr>
            <a:r>
              <a:rPr lang="ar-IQ" sz="2400" dirty="0">
                <a:ea typeface="Times New Roman"/>
                <a:cs typeface="Times New Roman"/>
              </a:rPr>
              <a:t> </a:t>
            </a:r>
            <a:r>
              <a:rPr lang="ar-IQ" sz="2400" dirty="0" smtClean="0">
                <a:ea typeface="Times New Roman"/>
                <a:cs typeface="Times New Roman"/>
              </a:rPr>
              <a:t>      ويوضح </a:t>
            </a:r>
            <a:r>
              <a:rPr lang="ar-IQ" sz="2400" dirty="0">
                <a:ea typeface="Times New Roman"/>
                <a:cs typeface="Times New Roman"/>
              </a:rPr>
              <a:t>الجدول التالي التركيب الكيميائي للبصل الحريف والحلو:</a:t>
            </a:r>
            <a:endParaRPr lang="en-US" sz="2400" dirty="0"/>
          </a:p>
        </p:txBody>
      </p:sp>
      <p:graphicFrame>
        <p:nvGraphicFramePr>
          <p:cNvPr id="8" name="Table 7"/>
          <p:cNvGraphicFramePr>
            <a:graphicFrameLocks noGrp="1"/>
          </p:cNvGraphicFramePr>
          <p:nvPr>
            <p:extLst>
              <p:ext uri="{D42A27DB-BD31-4B8C-83A1-F6EECF244321}">
                <p14:modId xmlns:p14="http://schemas.microsoft.com/office/powerpoint/2010/main" val="4233088972"/>
              </p:ext>
            </p:extLst>
          </p:nvPr>
        </p:nvGraphicFramePr>
        <p:xfrm>
          <a:off x="609600" y="1447800"/>
          <a:ext cx="8001000" cy="3396343"/>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2000250"/>
                <a:gridCol w="2000250"/>
                <a:gridCol w="2000250"/>
                <a:gridCol w="2000250"/>
              </a:tblGrid>
              <a:tr h="1175657">
                <a:tc>
                  <a:txBody>
                    <a:bodyPr/>
                    <a:lstStyle/>
                    <a:p>
                      <a:pPr algn="ctr"/>
                      <a:r>
                        <a:rPr lang="ar-IQ" sz="2400" dirty="0" smtClean="0">
                          <a:cs typeface="+mj-cs"/>
                        </a:rPr>
                        <a:t>السكروز (%)</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مجموع السكر (%)</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المادة الجافة </a:t>
                      </a:r>
                    </a:p>
                    <a:p>
                      <a:pPr algn="ctr"/>
                      <a:r>
                        <a:rPr lang="ar-IQ" sz="2400" dirty="0" smtClean="0">
                          <a:cs typeface="+mj-cs"/>
                        </a:rPr>
                        <a:t>(%)</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sz="2400" dirty="0" smtClean="0">
                          <a:cs typeface="+mj-cs"/>
                        </a:rPr>
                        <a:t>المجموعة</a:t>
                      </a:r>
                      <a:endParaRPr lang="en-US" sz="2400"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r>
              <a:tr h="653143">
                <a:tc>
                  <a:txBody>
                    <a:bodyPr/>
                    <a:lstStyle/>
                    <a:p>
                      <a:pPr algn="ctr"/>
                      <a:r>
                        <a:rPr lang="en-US" sz="2400" dirty="0" smtClean="0">
                          <a:latin typeface="Times New Roman" panose="02020603050405020304" pitchFamily="18" charset="0"/>
                          <a:cs typeface="Times New Roman" panose="02020603050405020304" pitchFamily="18" charset="0"/>
                        </a:rPr>
                        <a:t>1,94</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6,44</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9,75</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sz="2400" dirty="0" smtClean="0">
                          <a:cs typeface="+mj-cs"/>
                        </a:rPr>
                        <a:t>البصل الحلو</a:t>
                      </a:r>
                      <a:endParaRPr lang="en-US" sz="2400" dirty="0">
                        <a:cs typeface="+mj-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914400">
                <a:tc>
                  <a:txBody>
                    <a:bodyPr/>
                    <a:lstStyle/>
                    <a:p>
                      <a:pPr algn="ctr"/>
                      <a:r>
                        <a:rPr lang="en-US" sz="2400" dirty="0" smtClean="0">
                          <a:latin typeface="Times New Roman" panose="02020603050405020304" pitchFamily="18" charset="0"/>
                          <a:cs typeface="Times New Roman" panose="02020603050405020304" pitchFamily="18" charset="0"/>
                        </a:rPr>
                        <a:t>4,76</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7,70</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12,10</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sz="2400" dirty="0" smtClean="0">
                          <a:cs typeface="+mj-cs"/>
                        </a:rPr>
                        <a:t>البصل نصف </a:t>
                      </a:r>
                    </a:p>
                    <a:p>
                      <a:pPr algn="ctr"/>
                      <a:r>
                        <a:rPr lang="ar-IQ" sz="2400" dirty="0" smtClean="0">
                          <a:cs typeface="+mj-cs"/>
                        </a:rPr>
                        <a:t>حريف</a:t>
                      </a:r>
                      <a:endParaRPr lang="en-US" sz="24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653143">
                <a:tc>
                  <a:txBody>
                    <a:bodyPr/>
                    <a:lstStyle/>
                    <a:p>
                      <a:pPr algn="ctr"/>
                      <a:r>
                        <a:rPr lang="en-US" sz="2400" dirty="0" smtClean="0">
                          <a:latin typeface="Times New Roman" panose="02020603050405020304" pitchFamily="18" charset="0"/>
                          <a:cs typeface="Times New Roman" panose="02020603050405020304" pitchFamily="18" charset="0"/>
                        </a:rPr>
                        <a:t>7,18</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9,13</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sz="2400" dirty="0" smtClean="0">
                          <a:latin typeface="Times New Roman" panose="02020603050405020304" pitchFamily="18" charset="0"/>
                          <a:cs typeface="Times New Roman" panose="02020603050405020304" pitchFamily="18" charset="0"/>
                        </a:rPr>
                        <a:t>15,13</a:t>
                      </a:r>
                      <a:endParaRPr lang="en-US" sz="2400"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sz="2400" dirty="0" smtClean="0">
                          <a:cs typeface="+mj-cs"/>
                        </a:rPr>
                        <a:t>البصل</a:t>
                      </a:r>
                      <a:endParaRPr lang="en-US" sz="2400"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bl>
          </a:graphicData>
        </a:graphic>
      </p:graphicFrame>
    </p:spTree>
    <p:extLst>
      <p:ext uri="{BB962C8B-B14F-4D97-AF65-F5344CB8AC3E}">
        <p14:creationId xmlns:p14="http://schemas.microsoft.com/office/powerpoint/2010/main" val="4493358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a:t>.</a:t>
            </a:r>
          </a:p>
        </p:txBody>
      </p:sp>
      <p:sp>
        <p:nvSpPr>
          <p:cNvPr id="3" name="Content Placeholder 2"/>
          <p:cNvSpPr>
            <a:spLocks noGrp="1"/>
          </p:cNvSpPr>
          <p:nvPr>
            <p:ph idx="1"/>
          </p:nvPr>
        </p:nvSpPr>
        <p:spPr>
          <a:xfrm>
            <a:off x="304800" y="152400"/>
            <a:ext cx="8534400" cy="6400800"/>
          </a:xfrm>
        </p:spPr>
        <p:txBody>
          <a:bodyPr/>
          <a:lstStyle/>
          <a:p>
            <a:pPr marL="0" marR="0" indent="0" algn="just" rtl="1">
              <a:lnSpc>
                <a:spcPct val="150000"/>
              </a:lnSpc>
              <a:spcBef>
                <a:spcPts val="0"/>
              </a:spcBef>
              <a:spcAft>
                <a:spcPts val="1000"/>
              </a:spcAft>
              <a:buNone/>
              <a:tabLst>
                <a:tab pos="57150" algn="l"/>
              </a:tabLst>
            </a:pPr>
            <a:r>
              <a:rPr lang="en-US" sz="2400" dirty="0" smtClean="0">
                <a:latin typeface="Times New Roman"/>
                <a:ea typeface="Times New Roman"/>
                <a:cs typeface="+mj-cs"/>
              </a:rPr>
              <a:t>      </a:t>
            </a:r>
            <a:r>
              <a:rPr lang="ar-IQ" sz="2400" dirty="0" smtClean="0">
                <a:latin typeface="Times New Roman"/>
                <a:ea typeface="Times New Roman"/>
                <a:cs typeface="+mj-cs"/>
              </a:rPr>
              <a:t>كما </a:t>
            </a:r>
            <a:r>
              <a:rPr lang="ar-IQ" sz="2400" dirty="0">
                <a:latin typeface="Times New Roman"/>
                <a:ea typeface="Times New Roman"/>
                <a:cs typeface="+mj-cs"/>
              </a:rPr>
              <a:t>يمكن مقارنة التركيب الكيميائي للبصل الجاف والاخضر من الجدول التالي:</a:t>
            </a:r>
            <a:endParaRPr lang="en-US" sz="2400" dirty="0">
              <a:latin typeface="Times New Roman"/>
              <a:ea typeface="Times New Roman"/>
              <a:cs typeface="+mj-cs"/>
            </a:endParaRPr>
          </a:p>
          <a:p>
            <a:pPr marL="0" indent="0" algn="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45348492"/>
              </p:ext>
            </p:extLst>
          </p:nvPr>
        </p:nvGraphicFramePr>
        <p:xfrm>
          <a:off x="1524000" y="914400"/>
          <a:ext cx="6096000" cy="4820920"/>
        </p:xfrm>
        <a:graphic>
          <a:graphicData uri="http://schemas.openxmlformats.org/drawingml/2006/table">
            <a:tbl>
              <a:tblPr firstRow="1" bandRow="1">
                <a:effectLst>
                  <a:innerShdw blurRad="63500" dist="50800" dir="18900000">
                    <a:prstClr val="black">
                      <a:alpha val="50000"/>
                    </a:prstClr>
                  </a:innerShdw>
                </a:effectLst>
                <a:tableStyleId>{5C22544A-7EE6-4342-B048-85BDC9FD1C3A}</a:tableStyleId>
              </a:tblPr>
              <a:tblGrid>
                <a:gridCol w="2032000"/>
                <a:gridCol w="2032000"/>
                <a:gridCol w="2032000"/>
              </a:tblGrid>
              <a:tr h="370840">
                <a:tc>
                  <a:txBody>
                    <a:bodyPr/>
                    <a:lstStyle/>
                    <a:p>
                      <a:pPr algn="ctr"/>
                      <a:r>
                        <a:rPr lang="ar-IQ" dirty="0" smtClean="0">
                          <a:cs typeface="+mj-cs"/>
                        </a:rPr>
                        <a:t>البصل الاخضر</a:t>
                      </a:r>
                      <a:endParaRPr lang="en-US"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dirty="0" smtClean="0">
                          <a:cs typeface="+mj-cs"/>
                        </a:rPr>
                        <a:t>البصل الجاف</a:t>
                      </a:r>
                      <a:endParaRPr lang="en-US"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c>
                  <a:txBody>
                    <a:bodyPr/>
                    <a:lstStyle/>
                    <a:p>
                      <a:pPr algn="ctr"/>
                      <a:r>
                        <a:rPr lang="ar-IQ" dirty="0" smtClean="0">
                          <a:cs typeface="+mj-cs"/>
                        </a:rPr>
                        <a:t>المكونات</a:t>
                      </a:r>
                      <a:endParaRPr lang="en-US" dirty="0">
                        <a:cs typeface="+mj-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cell3D prstMaterial="dkEdge">
                      <a:bevel prst="coolSlant"/>
                      <a:lightRig rig="flood" dir="t"/>
                    </a:cell3D>
                    <a:solidFill>
                      <a:srgbClr val="00A283"/>
                    </a:solidFill>
                  </a:tcPr>
                </a:tc>
              </a:tr>
              <a:tr h="370840">
                <a:tc>
                  <a:txBody>
                    <a:bodyPr/>
                    <a:lstStyle/>
                    <a:p>
                      <a:pPr algn="ctr"/>
                      <a:r>
                        <a:rPr lang="ar-IQ" dirty="0" smtClean="0">
                          <a:cs typeface="+mj-cs"/>
                        </a:rPr>
                        <a:t>92,5</a:t>
                      </a:r>
                      <a:endParaRPr lang="en-US" dirty="0">
                        <a:cs typeface="+mj-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86</a:t>
                      </a:r>
                      <a:endParaRPr lang="en-US" dirty="0">
                        <a:cs typeface="+mj-cs"/>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الماء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algn="ctr"/>
                      <a:r>
                        <a:rPr lang="ar-IQ" dirty="0" smtClean="0">
                          <a:cs typeface="+mj-cs"/>
                        </a:rPr>
                        <a:t>1,3</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3</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البروتين (%)</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algn="ctr"/>
                      <a:r>
                        <a:rPr lang="ar-IQ" dirty="0" smtClean="0">
                          <a:cs typeface="+mj-cs"/>
                        </a:rPr>
                        <a:t>0,1</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0,2</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الدهن (%)</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algn="ctr"/>
                      <a:r>
                        <a:rPr lang="ar-IQ" dirty="0" smtClean="0">
                          <a:cs typeface="+mj-cs"/>
                        </a:rPr>
                        <a:t>4,3</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9,6</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مجموع الكربوهيدرات</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algn="ctr"/>
                      <a:r>
                        <a:rPr lang="ar-IQ" dirty="0" smtClean="0">
                          <a:cs typeface="+mj-cs"/>
                        </a:rPr>
                        <a:t>1,5</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7</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السكروز</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algn="ctr"/>
                      <a:r>
                        <a:rPr lang="ar-IQ" dirty="0" smtClean="0">
                          <a:cs typeface="+mj-cs"/>
                        </a:rPr>
                        <a:t>0,9</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0,7</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الالياف</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algn="ctr"/>
                      <a:r>
                        <a:rPr lang="ar-IQ" dirty="0" smtClean="0">
                          <a:cs typeface="+mj-cs"/>
                        </a:rPr>
                        <a:t>1</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0,7</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الرماد</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gridSpan="3">
                  <a:txBody>
                    <a:bodyPr/>
                    <a:lstStyle/>
                    <a:p>
                      <a:pPr algn="ctr"/>
                      <a:r>
                        <a:rPr lang="ar-IQ" dirty="0" smtClean="0">
                          <a:cs typeface="+mj-cs"/>
                        </a:rPr>
                        <a:t>الفيتامينات (ملغم)</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hMerge="1">
                  <a:txBody>
                    <a:bodyPr/>
                    <a:lstStyle/>
                    <a:p>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algn="ctr"/>
                      <a:r>
                        <a:rPr lang="ar-IQ" dirty="0" smtClean="0">
                          <a:cs typeface="+mj-cs"/>
                        </a:rPr>
                        <a:t>60</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ar-IQ" dirty="0" smtClean="0">
                          <a:cs typeface="+mj-cs"/>
                        </a:rPr>
                        <a:t>10</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dirty="0" smtClean="0">
                          <a:cs typeface="+mj-cs"/>
                        </a:rPr>
                        <a:t>فيتامين </a:t>
                      </a:r>
                      <a:r>
                        <a:rPr lang="en-US" dirty="0" smtClean="0">
                          <a:cs typeface="+mj-cs"/>
                        </a:rPr>
                        <a:t>C</a:t>
                      </a:r>
                      <a:r>
                        <a:rPr lang="ar-IQ" dirty="0" smtClean="0">
                          <a:cs typeface="+mj-cs"/>
                        </a:rPr>
                        <a:t> </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algn="ctr"/>
                      <a:r>
                        <a:rPr lang="ar-IQ" dirty="0" smtClean="0">
                          <a:cs typeface="+mj-cs"/>
                        </a:rPr>
                        <a:t>6</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dirty="0" smtClean="0">
                          <a:latin typeface="Times New Roman" panose="02020603050405020304" pitchFamily="18" charset="0"/>
                          <a:cs typeface="Times New Roman" panose="02020603050405020304" pitchFamily="18" charset="0"/>
                        </a:rPr>
                        <a:t>0,003</a:t>
                      </a:r>
                      <a:endParaRPr lang="en-US"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dirty="0" smtClean="0">
                          <a:cs typeface="+mj-cs"/>
                        </a:rPr>
                        <a:t>فيتامين </a:t>
                      </a:r>
                      <a:r>
                        <a:rPr lang="en-US" dirty="0" smtClean="0">
                          <a:cs typeface="+mj-cs"/>
                        </a:rPr>
                        <a:t>A</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algn="ctr"/>
                      <a:r>
                        <a:rPr lang="en-US" dirty="0" smtClean="0">
                          <a:cs typeface="+mj-cs"/>
                        </a:rPr>
                        <a:t>-</a:t>
                      </a:r>
                      <a:endParaRPr lang="en-US" dirty="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dirty="0" smtClean="0">
                          <a:latin typeface="Times New Roman" panose="02020603050405020304" pitchFamily="18" charset="0"/>
                          <a:cs typeface="Times New Roman" panose="02020603050405020304" pitchFamily="18" charset="0"/>
                        </a:rPr>
                        <a:t>0,004</a:t>
                      </a:r>
                      <a:endParaRPr lang="en-US"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dirty="0" smtClean="0">
                          <a:cs typeface="+mj-cs"/>
                        </a:rPr>
                        <a:t>فيتامين </a:t>
                      </a:r>
                      <a:r>
                        <a:rPr lang="en-US" dirty="0" smtClean="0">
                          <a:cs typeface="+mj-cs"/>
                        </a:rPr>
                        <a:t>B</a:t>
                      </a:r>
                      <a:r>
                        <a:rPr lang="en-US" sz="1050" dirty="0" smtClean="0">
                          <a:latin typeface="Times New Roman" panose="02020603050405020304" pitchFamily="18" charset="0"/>
                          <a:cs typeface="+mj-cs"/>
                        </a:rPr>
                        <a:t>1</a:t>
                      </a:r>
                      <a:r>
                        <a:rPr lang="ar-IQ" sz="1050" dirty="0" smtClean="0">
                          <a:latin typeface="Times New Roman" panose="02020603050405020304" pitchFamily="18" charset="0"/>
                          <a:cs typeface="+mj-cs"/>
                        </a:rPr>
                        <a:t> </a:t>
                      </a:r>
                      <a:endParaRPr lang="en-US" sz="1050" dirty="0">
                        <a:latin typeface="Times New Roman" panose="02020603050405020304" pitchFamily="18" charset="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r h="370840">
                <a:tc>
                  <a:txBody>
                    <a:bodyPr/>
                    <a:lstStyle/>
                    <a:p>
                      <a:pPr algn="ctr"/>
                      <a:r>
                        <a:rPr lang="en-US" dirty="0" smtClean="0">
                          <a:latin typeface="Times New Roman" panose="02020603050405020304" pitchFamily="18" charset="0"/>
                          <a:cs typeface="Times New Roman" panose="02020603050405020304" pitchFamily="18" charset="0"/>
                        </a:rPr>
                        <a:t>0,006</a:t>
                      </a:r>
                      <a:endParaRPr lang="en-US"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a:r>
                        <a:rPr lang="en-US" dirty="0" smtClean="0">
                          <a:latin typeface="Times New Roman" panose="02020603050405020304" pitchFamily="18" charset="0"/>
                          <a:cs typeface="Times New Roman" panose="02020603050405020304" pitchFamily="18" charset="0"/>
                        </a:rPr>
                        <a:t>0,003</a:t>
                      </a:r>
                      <a:endParaRPr lang="en-US" dirty="0">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c>
                  <a:txBody>
                    <a:bodyPr/>
                    <a:lstStyle/>
                    <a:p>
                      <a:pPr algn="ctr" rtl="1"/>
                      <a:r>
                        <a:rPr lang="ar-IQ" sz="1800" dirty="0" smtClean="0">
                          <a:latin typeface="Times New Roman" panose="02020603050405020304" pitchFamily="18" charset="0"/>
                          <a:cs typeface="+mj-cs"/>
                        </a:rPr>
                        <a:t>فيتامين </a:t>
                      </a:r>
                      <a:r>
                        <a:rPr lang="en-US" sz="1800" dirty="0" smtClean="0">
                          <a:latin typeface="Times New Roman" panose="02020603050405020304" pitchFamily="18" charset="0"/>
                          <a:cs typeface="+mj-cs"/>
                        </a:rPr>
                        <a:t>B</a:t>
                      </a:r>
                      <a:r>
                        <a:rPr lang="en-US" sz="1050" dirty="0" smtClean="0">
                          <a:latin typeface="Times New Roman" panose="02020603050405020304" pitchFamily="18" charset="0"/>
                          <a:cs typeface="+mj-cs"/>
                        </a:rPr>
                        <a:t>2</a:t>
                      </a:r>
                      <a:endParaRPr lang="en-US" sz="1050" dirty="0">
                        <a:latin typeface="Times New Roman" panose="02020603050405020304" pitchFamily="18" charset="0"/>
                        <a:cs typeface="+mj-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prst="coolSlant"/>
                      <a:lightRig rig="flood" dir="t"/>
                    </a:cell3D>
                  </a:tcPr>
                </a:tc>
              </a:tr>
            </a:tbl>
          </a:graphicData>
        </a:graphic>
      </p:graphicFrame>
    </p:spTree>
    <p:extLst>
      <p:ext uri="{BB962C8B-B14F-4D97-AF65-F5344CB8AC3E}">
        <p14:creationId xmlns:p14="http://schemas.microsoft.com/office/powerpoint/2010/main" val="426033757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304800"/>
            <a:ext cx="8229600" cy="6019800"/>
          </a:xfrm>
        </p:spPr>
        <p:txBody>
          <a:bodyPr>
            <a:normAutofit/>
          </a:bodyPr>
          <a:lstStyle/>
          <a:p>
            <a:pPr lvl="0" algn="just" rtl="1">
              <a:spcBef>
                <a:spcPts val="0"/>
              </a:spcBef>
              <a:spcAft>
                <a:spcPts val="1000"/>
              </a:spcAft>
              <a:buFont typeface="Wingdings" panose="05000000000000000000" pitchFamily="2" charset="2"/>
              <a:buChar char="Ø"/>
              <a:tabLst>
                <a:tab pos="57150" algn="l"/>
              </a:tabLst>
            </a:pPr>
            <a:endParaRPr lang="ar-IQ" sz="2400" b="1" dirty="0" smtClean="0">
              <a:solidFill>
                <a:srgbClr val="C00000"/>
              </a:solidFill>
              <a:latin typeface="Times New Roman"/>
              <a:ea typeface="Times New Roman"/>
              <a:cs typeface="+mj-cs"/>
            </a:endParaRPr>
          </a:p>
          <a:p>
            <a:pPr lvl="0" algn="just" rtl="1">
              <a:spcBef>
                <a:spcPts val="0"/>
              </a:spcBef>
              <a:spcAft>
                <a:spcPts val="1000"/>
              </a:spcAft>
              <a:buFont typeface="Wingdings" panose="05000000000000000000" pitchFamily="2" charset="2"/>
              <a:buChar char="Ø"/>
              <a:tabLst>
                <a:tab pos="57150" algn="l"/>
              </a:tabLst>
            </a:pPr>
            <a:endParaRPr lang="en-US" sz="2400" b="1" dirty="0" smtClean="0">
              <a:solidFill>
                <a:srgbClr val="C00000"/>
              </a:solidFill>
              <a:latin typeface="Times New Roman"/>
              <a:ea typeface="Times New Roman"/>
              <a:cs typeface="+mj-cs"/>
            </a:endParaRPr>
          </a:p>
          <a:p>
            <a:pPr lvl="0" algn="just" rtl="1">
              <a:spcBef>
                <a:spcPts val="0"/>
              </a:spcBef>
              <a:spcAft>
                <a:spcPts val="1000"/>
              </a:spcAft>
              <a:buFont typeface="Wingdings" panose="05000000000000000000" pitchFamily="2" charset="2"/>
              <a:buChar char="Ø"/>
              <a:tabLst>
                <a:tab pos="57150" algn="l"/>
              </a:tabLst>
            </a:pPr>
            <a:r>
              <a:rPr lang="ar-IQ" sz="2400" b="1" dirty="0" smtClean="0">
                <a:solidFill>
                  <a:srgbClr val="C00000"/>
                </a:solidFill>
                <a:latin typeface="Times New Roman"/>
                <a:ea typeface="Times New Roman"/>
                <a:cs typeface="+mj-cs"/>
              </a:rPr>
              <a:t>المناخ </a:t>
            </a:r>
            <a:r>
              <a:rPr lang="ar-IQ" sz="2400" b="1" dirty="0">
                <a:solidFill>
                  <a:srgbClr val="C00000"/>
                </a:solidFill>
                <a:latin typeface="Times New Roman"/>
                <a:ea typeface="Times New Roman"/>
                <a:cs typeface="+mj-cs"/>
              </a:rPr>
              <a:t>الملائم</a:t>
            </a:r>
            <a:endParaRPr lang="en-US" sz="2400" dirty="0">
              <a:solidFill>
                <a:srgbClr val="C00000"/>
              </a:solidFill>
              <a:latin typeface="Times New Roman"/>
              <a:ea typeface="Times New Roman"/>
              <a:cs typeface="+mj-cs"/>
            </a:endParaRPr>
          </a:p>
          <a:p>
            <a:pPr algn="just" rtl="1">
              <a:buFont typeface="Wingdings"/>
              <a:buChar char="§"/>
            </a:pPr>
            <a:r>
              <a:rPr lang="ar-IQ" sz="2400" dirty="0" smtClean="0">
                <a:ea typeface="Times New Roman"/>
                <a:cs typeface="+mj-cs"/>
              </a:rPr>
              <a:t>البصل </a:t>
            </a:r>
            <a:r>
              <a:rPr lang="ar-IQ" sz="2400" dirty="0">
                <a:ea typeface="Times New Roman"/>
                <a:cs typeface="+mj-cs"/>
              </a:rPr>
              <a:t>محصول شتوي </a:t>
            </a:r>
            <a:r>
              <a:rPr lang="ar-IQ" sz="2400" dirty="0" smtClean="0">
                <a:ea typeface="Times New Roman"/>
                <a:cs typeface="+mj-cs"/>
              </a:rPr>
              <a:t>ينمو بنطاق </a:t>
            </a:r>
            <a:r>
              <a:rPr lang="ar-IQ" sz="2400" dirty="0">
                <a:ea typeface="Times New Roman"/>
                <a:cs typeface="+mj-cs"/>
              </a:rPr>
              <a:t>واسع من درجات الحرارة الا ان نموه يكون جيدا في درجات الحرارة بين 13 – 25م◦ </a:t>
            </a:r>
            <a:endParaRPr lang="ar-IQ" sz="2400" dirty="0" smtClean="0">
              <a:ea typeface="Times New Roman"/>
              <a:cs typeface="+mj-cs"/>
            </a:endParaRPr>
          </a:p>
          <a:p>
            <a:pPr algn="just" rtl="1">
              <a:buFont typeface="Wingdings"/>
              <a:buChar char="§"/>
            </a:pPr>
            <a:r>
              <a:rPr lang="ar-IQ" sz="2400" dirty="0" smtClean="0">
                <a:ea typeface="Times New Roman"/>
                <a:cs typeface="+mj-cs"/>
              </a:rPr>
              <a:t>كما </a:t>
            </a:r>
            <a:r>
              <a:rPr lang="ar-IQ" sz="2400" dirty="0">
                <a:ea typeface="Times New Roman"/>
                <a:cs typeface="+mj-cs"/>
              </a:rPr>
              <a:t>ان احسن نمو ونوعية يمكن الحصول عليها اذا نمت النباتات في الفترة الاولى من حياتها في جو بارد نسبيا″ وحرارة مرتفعة نوعا ما قرب </a:t>
            </a:r>
            <a:r>
              <a:rPr lang="ar-IQ" sz="2400" dirty="0" smtClean="0">
                <a:ea typeface="Times New Roman"/>
                <a:cs typeface="+mj-cs"/>
              </a:rPr>
              <a:t>النضج</a:t>
            </a:r>
          </a:p>
          <a:p>
            <a:pPr algn="just" rtl="1">
              <a:buFont typeface="Wingdings"/>
              <a:buChar char="§"/>
            </a:pPr>
            <a:r>
              <a:rPr lang="ar-IQ" sz="2400" dirty="0" smtClean="0">
                <a:ea typeface="Times New Roman"/>
                <a:cs typeface="+mj-cs"/>
              </a:rPr>
              <a:t> </a:t>
            </a:r>
            <a:r>
              <a:rPr lang="ar-IQ" sz="2400" dirty="0">
                <a:ea typeface="Times New Roman"/>
                <a:cs typeface="+mj-cs"/>
              </a:rPr>
              <a:t>ويفضل ان يكون الجو جافا″ عند الحصاد لاجراء عملية العلاج التجفيفي جيدا</a:t>
            </a:r>
            <a:r>
              <a:rPr lang="ar-IQ" sz="2400" dirty="0" smtClean="0">
                <a:ea typeface="Times New Roman"/>
                <a:cs typeface="+mj-cs"/>
              </a:rPr>
              <a:t>″،</a:t>
            </a:r>
          </a:p>
          <a:p>
            <a:pPr algn="just" rtl="1">
              <a:buFont typeface="Wingdings"/>
              <a:buChar char="§"/>
            </a:pPr>
            <a:r>
              <a:rPr lang="ar-IQ" sz="2400" dirty="0" smtClean="0">
                <a:ea typeface="Times New Roman"/>
                <a:cs typeface="+mj-cs"/>
              </a:rPr>
              <a:t>وبصورة </a:t>
            </a:r>
            <a:r>
              <a:rPr lang="ar-IQ" sz="2400" dirty="0">
                <a:ea typeface="Times New Roman"/>
                <a:cs typeface="+mj-cs"/>
              </a:rPr>
              <a:t>عامة يعد نبات البصل من خضر الجو البارد المقاومة لحالات الصقيع </a:t>
            </a:r>
            <a:r>
              <a:rPr lang="ar-IQ" sz="2400" dirty="0" smtClean="0">
                <a:ea typeface="Times New Roman"/>
                <a:cs typeface="+mj-cs"/>
              </a:rPr>
              <a:t>الخفيفة</a:t>
            </a:r>
          </a:p>
          <a:p>
            <a:pPr algn="just" rtl="1">
              <a:buFont typeface="Wingdings"/>
              <a:buChar char="§"/>
            </a:pPr>
            <a:r>
              <a:rPr lang="ar-IQ" sz="2400" dirty="0" smtClean="0">
                <a:ea typeface="Times New Roman"/>
                <a:cs typeface="+mj-cs"/>
              </a:rPr>
              <a:t> </a:t>
            </a:r>
            <a:r>
              <a:rPr lang="ar-IQ" sz="2400" dirty="0">
                <a:ea typeface="Times New Roman"/>
                <a:cs typeface="+mj-cs"/>
              </a:rPr>
              <a:t>وتبلغ درجة الحرارة المثلى لانبات البذور 18م◦ الا انها تنبت في مجال حراري واسع يتراوح من صفر الى 35م◦ وبصورة جيدة بين درجتي حرارة 11 و 25 م◦ ويستغرق إنباتها نحو أربعة أشهر ونصف على درجة الصفر </a:t>
            </a:r>
            <a:r>
              <a:rPr lang="ar-IQ" sz="2400" dirty="0" smtClean="0">
                <a:ea typeface="Times New Roman"/>
                <a:cs typeface="+mj-cs"/>
              </a:rPr>
              <a:t>المئوي.</a:t>
            </a:r>
            <a:endParaRPr lang="en-US" sz="2400" dirty="0">
              <a:cs typeface="+mj-cs"/>
            </a:endParaRPr>
          </a:p>
        </p:txBody>
      </p:sp>
    </p:spTree>
    <p:extLst>
      <p:ext uri="{BB962C8B-B14F-4D97-AF65-F5344CB8AC3E}">
        <p14:creationId xmlns:p14="http://schemas.microsoft.com/office/powerpoint/2010/main" val="207012582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152400"/>
            <a:ext cx="8458200" cy="6400800"/>
          </a:xfrm>
        </p:spPr>
        <p:txBody>
          <a:bodyPr>
            <a:normAutofit/>
          </a:bodyPr>
          <a:lstStyle/>
          <a:p>
            <a:pPr marL="0" marR="0" indent="0" algn="just" rtl="1">
              <a:spcBef>
                <a:spcPts val="0"/>
              </a:spcBef>
              <a:spcAft>
                <a:spcPts val="1000"/>
              </a:spcAft>
              <a:buNone/>
              <a:tabLst>
                <a:tab pos="57150" algn="l"/>
              </a:tabLst>
            </a:pPr>
            <a:endParaRPr lang="ar-IQ" sz="2400" dirty="0" smtClean="0">
              <a:latin typeface="Times New Roman"/>
              <a:ea typeface="Times New Roman"/>
              <a:cs typeface="+mj-cs"/>
            </a:endParaRPr>
          </a:p>
          <a:p>
            <a:pPr marL="0" marR="0" indent="0" algn="just" rtl="1">
              <a:spcBef>
                <a:spcPts val="0"/>
              </a:spcBef>
              <a:spcAft>
                <a:spcPts val="1000"/>
              </a:spcAft>
              <a:buNone/>
              <a:tabLst>
                <a:tab pos="57150" algn="l"/>
              </a:tabLst>
            </a:pPr>
            <a:r>
              <a:rPr lang="ar-IQ" sz="2400" dirty="0" smtClean="0">
                <a:latin typeface="Times New Roman"/>
                <a:ea typeface="Times New Roman"/>
                <a:cs typeface="+mj-cs"/>
              </a:rPr>
              <a:t>       </a:t>
            </a:r>
            <a:endParaRPr lang="en-US" sz="2400" dirty="0" smtClean="0">
              <a:latin typeface="Times New Roman"/>
              <a:ea typeface="Times New Roman"/>
              <a:cs typeface="+mj-cs"/>
            </a:endParaRPr>
          </a:p>
          <a:p>
            <a:pPr marL="0" marR="0" indent="0" algn="just" rtl="1">
              <a:spcBef>
                <a:spcPts val="0"/>
              </a:spcBef>
              <a:spcAft>
                <a:spcPts val="1000"/>
              </a:spcAft>
              <a:buNone/>
              <a:tabLst>
                <a:tab pos="57150" algn="l"/>
              </a:tabLst>
            </a:pPr>
            <a:endParaRPr lang="en-US" sz="2400" dirty="0">
              <a:latin typeface="Times New Roman"/>
              <a:ea typeface="Times New Roman"/>
              <a:cs typeface="+mj-cs"/>
            </a:endParaRP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يمكن </a:t>
            </a:r>
            <a:r>
              <a:rPr lang="ar-IQ" sz="2400" dirty="0">
                <a:latin typeface="Times New Roman"/>
                <a:ea typeface="Times New Roman"/>
                <a:cs typeface="+mj-cs"/>
              </a:rPr>
              <a:t>لنباتات البصل ان تتحمل حرارة منخفضة </a:t>
            </a:r>
            <a:r>
              <a:rPr lang="ar-IQ" sz="2400" dirty="0" smtClean="0">
                <a:latin typeface="Times New Roman"/>
                <a:ea typeface="Times New Roman"/>
                <a:cs typeface="+mj-cs"/>
              </a:rPr>
              <a:t>تصل </a:t>
            </a:r>
            <a:r>
              <a:rPr lang="ar-IQ" sz="2400" dirty="0">
                <a:latin typeface="Times New Roman"/>
                <a:ea typeface="Times New Roman"/>
                <a:cs typeface="+mj-cs"/>
              </a:rPr>
              <a:t>الى – 6 م◦ وتموت في درجات الحرارة التي  بين – 8  و – 11م◦ </a:t>
            </a:r>
            <a:endParaRPr lang="ar-IQ" sz="2400" dirty="0" smtClean="0">
              <a:latin typeface="Times New Roman"/>
              <a:ea typeface="Times New Roman"/>
              <a:cs typeface="+mj-cs"/>
            </a:endParaRP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علما </a:t>
            </a:r>
            <a:r>
              <a:rPr lang="ar-IQ" sz="2400" dirty="0">
                <a:latin typeface="Times New Roman"/>
                <a:ea typeface="Times New Roman"/>
                <a:cs typeface="+mj-cs"/>
              </a:rPr>
              <a:t>ان البادرات الصغيرة تكون اكثر حساسية وتموت في درجات حرارة بين – 6 و – 8 م◦ </a:t>
            </a:r>
            <a:endParaRPr lang="ar-IQ" sz="2400" dirty="0" smtClean="0">
              <a:latin typeface="Times New Roman"/>
              <a:ea typeface="Times New Roman"/>
              <a:cs typeface="+mj-cs"/>
            </a:endParaRP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ويكون </a:t>
            </a:r>
            <a:r>
              <a:rPr lang="ar-IQ" sz="2400" dirty="0">
                <a:latin typeface="Times New Roman"/>
                <a:ea typeface="Times New Roman"/>
                <a:cs typeface="+mj-cs"/>
              </a:rPr>
              <a:t>النمو النباتي جيدا″ في درجة حرارة  بين 12 – 24م◦. </a:t>
            </a:r>
            <a:endParaRPr lang="ar-IQ" sz="2400" dirty="0" smtClean="0">
              <a:latin typeface="Times New Roman"/>
              <a:ea typeface="Times New Roman"/>
              <a:cs typeface="+mj-cs"/>
            </a:endParaRP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لذلك </a:t>
            </a:r>
            <a:r>
              <a:rPr lang="ar-IQ" sz="2400" dirty="0">
                <a:latin typeface="Times New Roman"/>
                <a:ea typeface="Times New Roman"/>
                <a:cs typeface="+mj-cs"/>
              </a:rPr>
              <a:t>تعد العوامل الجوية (درجات الحرارة والفترة الضوئية) من العوامل المؤثرة في انتاج ونوعية الابصال وتكوين </a:t>
            </a:r>
            <a:r>
              <a:rPr lang="ar-IQ" sz="2400" dirty="0" smtClean="0">
                <a:latin typeface="Times New Roman"/>
                <a:ea typeface="Times New Roman"/>
                <a:cs typeface="+mj-cs"/>
              </a:rPr>
              <a:t>الرؤوس،</a:t>
            </a:r>
          </a:p>
          <a:p>
            <a:pPr marR="0" algn="just" rtl="1">
              <a:spcBef>
                <a:spcPts val="0"/>
              </a:spcBef>
              <a:spcAft>
                <a:spcPts val="1000"/>
              </a:spcAft>
              <a:buFont typeface="Wingdings"/>
              <a:buChar char="§"/>
              <a:tabLst>
                <a:tab pos="57150" algn="l"/>
              </a:tabLst>
            </a:pPr>
            <a:r>
              <a:rPr lang="ar-IQ" sz="2400" dirty="0" smtClean="0">
                <a:latin typeface="Times New Roman"/>
                <a:ea typeface="Times New Roman"/>
                <a:cs typeface="+mj-cs"/>
              </a:rPr>
              <a:t> </a:t>
            </a:r>
            <a:r>
              <a:rPr lang="ar-IQ" sz="2400" dirty="0">
                <a:latin typeface="Times New Roman"/>
                <a:ea typeface="Times New Roman"/>
                <a:cs typeface="+mj-cs"/>
              </a:rPr>
              <a:t>وهو من نباتات النهار الطويل بالنسبة لتكوين الابصال إذ تتكون عندما يزيد طول الليل عن حد </a:t>
            </a:r>
            <a:r>
              <a:rPr lang="ar-IQ" sz="2400" dirty="0" smtClean="0">
                <a:latin typeface="Times New Roman"/>
                <a:ea typeface="Times New Roman"/>
                <a:cs typeface="+mj-cs"/>
              </a:rPr>
              <a:t>معين، </a:t>
            </a:r>
            <a:r>
              <a:rPr lang="ar-IQ" sz="2400" dirty="0">
                <a:latin typeface="Times New Roman"/>
                <a:ea typeface="Times New Roman"/>
                <a:cs typeface="+mj-cs"/>
              </a:rPr>
              <a:t>بالرغم من ان الاصناف تتفاوت كثيرا في طول الفترة الضوئية الضرورية لتكوين الابصال من 12 ساعة أو أقل الى 16 ساعة أو أكثر. </a:t>
            </a:r>
            <a:endParaRPr lang="en-US" sz="2400" dirty="0">
              <a:cs typeface="+mj-cs"/>
            </a:endParaRPr>
          </a:p>
        </p:txBody>
      </p:sp>
    </p:spTree>
    <p:extLst>
      <p:ext uri="{BB962C8B-B14F-4D97-AF65-F5344CB8AC3E}">
        <p14:creationId xmlns:p14="http://schemas.microsoft.com/office/powerpoint/2010/main" val="2357518038"/>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4035</Words>
  <Application>Microsoft Office PowerPoint</Application>
  <PresentationFormat>On-screen Show (4:3)</PresentationFormat>
  <Paragraphs>367</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vt:lpstr>
      <vt:lpstr>.</vt:lpstr>
      <vt:lpstr>.</vt:lpstr>
      <vt:lpstr>.</vt:lpstr>
      <vt:lpstr>.</vt:lpstr>
      <vt:lpstr>.</vt:lpstr>
      <vt:lpstr>.</vt:lpstr>
      <vt:lpstr>.</vt:lpstr>
      <vt:lpstr>.</vt:lpstr>
      <vt:lpstr>.</vt:lpstr>
      <vt:lpstr>.</vt:lpstr>
      <vt:lpstr>.</vt:lpstr>
      <vt:lpstr>.</vt:lpstr>
      <vt:lpstr>.</vt:lpstr>
      <vt:lpstr>.</vt:lpstr>
      <vt:lpstr>.</vt:lpstr>
      <vt:lpstr>.</vt:lpstr>
      <vt:lpstr>PowerPoint Presentation</vt:lpstr>
      <vt:lpstr>PowerPoint Presentation</vt:lpstr>
      <vt:lpstr>.</vt:lpstr>
      <vt:lpstr>.</vt:lpstr>
      <vt:lpstr>.</vt:lpstr>
      <vt:lpstr>.</vt:lpstr>
      <vt:lpstr>.</vt:lpstr>
      <vt:lpstr>.</vt:lpstr>
      <vt:lpstr>PowerPoint Presentation</vt:lpstr>
      <vt:lpstr>PowerPoint Presentation</vt:lpstr>
      <vt:lpstr>.</vt:lpstr>
      <vt:lpstr>.</vt:lpstr>
      <vt:lpstr>.</vt:lpstr>
      <vt:lpstr>.</vt:lpstr>
      <vt:lpstr>.</vt:lpstr>
      <vt:lpstr>.</vt:lpstr>
      <vt:lpstr>.</vt:lpstr>
      <vt:lpstr>.</vt:lpstr>
      <vt:lpstr>.</vt:lpstr>
      <vt:lpstr>PowerPoint Presentation</vt:lpstr>
      <vt:lpstr>.</vt:lpstr>
      <vt:lpstr>.</vt:lpstr>
      <vt:lpstr>PowerPoint Presentation</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38</cp:revision>
  <dcterms:created xsi:type="dcterms:W3CDTF">2006-08-16T00:00:00Z</dcterms:created>
  <dcterms:modified xsi:type="dcterms:W3CDTF">2021-11-26T21:33:14Z</dcterms:modified>
</cp:coreProperties>
</file>